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E9C241-DC44-45FA-AD6B-3A8FCA4831A1}">
  <a:tblStyle styleId="{E1E9C241-DC44-45FA-AD6B-3A8FCA4831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Early operating systems provided only one kind of file access: </a:t>
            </a:r>
            <a:r>
              <a:rPr b="1" i="0" lang="en-US" sz="1200" u="none" strike="noStrike">
                <a:solidFill>
                  <a:schemeClr val="dk1"/>
                </a:solidFill>
                <a:latin typeface="Calibri"/>
                <a:ea typeface="Calibri"/>
                <a:cs typeface="Calibri"/>
                <a:sym typeface="Calibri"/>
              </a:rPr>
              <a:t>sequential access</a:t>
            </a:r>
            <a:r>
              <a:rPr b="0" i="0" lang="en-US" sz="1200" u="none" strike="noStrike">
                <a:solidFill>
                  <a:schemeClr val="dk1"/>
                </a:solidFill>
                <a:latin typeface="Calibri"/>
                <a:ea typeface="Calibri"/>
                <a:cs typeface="Calibri"/>
                <a:sym typeface="Calibri"/>
              </a:rPr>
              <a:t>. In these systems, a process could read all the bytes or records in a file in order, starting at the beginning, but could not skip around and read them out of order. Sequential files could be rewound, however, so they could be read as often as needed. Sequential files were convenient when the storage medium was magnetic tape rather than disk</a:t>
            </a:r>
            <a:endParaRPr/>
          </a:p>
        </p:txBody>
      </p:sp>
      <p:sp>
        <p:nvSpPr>
          <p:cNvPr id="205" name="Google Shape;20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1. Create. The file is created with no data. The purpose of the call is to</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announce that the file is coming and to set some of the attributes.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2. Delete. When the file is no longer needed, it has to be deleted to free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up disk space. There is always a system call for this purpose.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3. Open. Before using a file, a process must open it. The purpose of the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open call is to allow the system to fetch the attributes and list of disk</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addresses into main memory for rapid access on later calls.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4. Close. When all the accesses are finished, the attributes and disk addresses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are no longer needed, so the file should be closed to free up</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internal table space. Many systems encourage this by imposing a</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maximum number of open files on processes. A disk is written in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blocks, and closing a file forces writing of the file’s last block, even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though that block may not be entirely full yet.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5. Read. Data are read from file. Usually, the bytes come from the current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position. The caller must specify how many data are needed and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must also provide a buffer to put them in.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6. Write. Data are written to the file again, usually at the current position.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If the current position is the end of the file, the file’s size increases.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If the current position is in the middle of the file, existing</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data are overwritten and lost forever.</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7. Append. This call is a restricted form of wr ite. It can add data only to</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end of the file. Systems that provide a minimal set of system calls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rarely have append, but many systems provide multiple ways of</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doing the same thing, and these systems sometimes have append.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8. Seek. For random-access files, a method is needed to specify from</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where to take the data. One common approach is a system call, seek,</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that repositions the file pointer to a specific place in the file. After this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call has completed, data can be read from, or written to, that position.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9. Get attributes. Processes often need to read file attributes to do their</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work. For example, the UNIX </a:t>
            </a:r>
            <a:r>
              <a:rPr b="0" i="1" lang="en-US" sz="1200" u="none" strike="noStrike">
                <a:solidFill>
                  <a:schemeClr val="dk1"/>
                </a:solidFill>
                <a:latin typeface="Calibri"/>
                <a:ea typeface="Calibri"/>
                <a:cs typeface="Calibri"/>
                <a:sym typeface="Calibri"/>
              </a:rPr>
              <a:t>make </a:t>
            </a:r>
            <a:r>
              <a:rPr b="0" i="0" lang="en-US" sz="1200" u="none" strike="noStrike">
                <a:solidFill>
                  <a:schemeClr val="dk1"/>
                </a:solidFill>
                <a:latin typeface="Calibri"/>
                <a:ea typeface="Calibri"/>
                <a:cs typeface="Calibri"/>
                <a:sym typeface="Calibri"/>
              </a:rPr>
              <a:t>program is commonly used to</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manage software development projects consisting of many source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files. When </a:t>
            </a:r>
            <a:r>
              <a:rPr b="0" i="1" lang="en-US" sz="1200" u="none" strike="noStrike">
                <a:solidFill>
                  <a:schemeClr val="dk1"/>
                </a:solidFill>
                <a:latin typeface="Calibri"/>
                <a:ea typeface="Calibri"/>
                <a:cs typeface="Calibri"/>
                <a:sym typeface="Calibri"/>
              </a:rPr>
              <a:t>make </a:t>
            </a:r>
            <a:r>
              <a:rPr b="0" i="0" lang="en-US" sz="1200" u="none" strike="noStrike">
                <a:solidFill>
                  <a:schemeClr val="dk1"/>
                </a:solidFill>
                <a:latin typeface="Calibri"/>
                <a:ea typeface="Calibri"/>
                <a:cs typeface="Calibri"/>
                <a:sym typeface="Calibri"/>
              </a:rPr>
              <a:t>is called, it examines the modification times of all</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source and object files and arranges for the minimum number of</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compilations required to bring everything up to date. To do its job, it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must look at the attributes, namely, the modification times.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10. Set attributes. Some of the attributes are user settable and can be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changed after the file has been created. This system call makes that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possible. The protection-mode information is an obvious example.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Most of the flags also fall in this category.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11. Rename. It frequently happens that a user needs to change the name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an existing file. This system call makes that possible. It is not always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strictly necessary, because the file can usually be copied to a</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new file with the new name, and the old file then deleted.</a:t>
            </a:r>
            <a:endParaRPr/>
          </a:p>
        </p:txBody>
      </p:sp>
      <p:sp>
        <p:nvSpPr>
          <p:cNvPr id="220" name="Google Shape;22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(1) All computer applications need to store and retrieve information. While a process is running, it can store a limited amount of information within its own address space. However, the storage capacity is restricted to the size of the virtual address space. For some applications this size is adequate, but for others, such as airline reservations, banking, or corporate record keeping, it is far too small.</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(2) A second problem with keeping information within a process’ address space is that when the process terminates, the information is lost. For many applications (e.g., for databases), the information must be retained for weeks, months, or even forever. Having it vanish when the process using it terminates is unacceptable. Furthermore, it must not go away when a computer crash kills the process.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(3) A third problem is that it is frequently necessary for multiple processes to access (parts of) the information at the same time. If we have an online telephone directory stored inside the address space of a single process, only that process can access it. The way to solve this problem is to make the information itself independent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any one process. </a:t>
            </a:r>
            <a:endParaRPr/>
          </a:p>
        </p:txBody>
      </p:sp>
      <p:sp>
        <p:nvSpPr>
          <p:cNvPr id="93" name="Google Shape;9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abb98279b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cabb98279b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1. Create. A directory is created. It is empty except for dot and dotdot,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which are put there automatically by the system (or in a few cases, by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a:t>
            </a:r>
            <a:r>
              <a:rPr b="0" i="1" lang="en-US" sz="1200" u="none" strike="noStrike">
                <a:solidFill>
                  <a:schemeClr val="dk1"/>
                </a:solidFill>
                <a:latin typeface="Calibri"/>
                <a:ea typeface="Calibri"/>
                <a:cs typeface="Calibri"/>
                <a:sym typeface="Calibri"/>
              </a:rPr>
              <a:t>mkdir </a:t>
            </a:r>
            <a:r>
              <a:rPr b="0" i="0" lang="en-US" sz="1200" u="none" strike="noStrike">
                <a:solidFill>
                  <a:schemeClr val="dk1"/>
                </a:solidFill>
                <a:latin typeface="Calibri"/>
                <a:ea typeface="Calibri"/>
                <a:cs typeface="Calibri"/>
                <a:sym typeface="Calibri"/>
              </a:rPr>
              <a:t>program).</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2. Delete. A directory is deleted. Only an empty directory can be deleted.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 directory containing only dot and dotdot is considered empty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as these cannot be deleted.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3. Opendir. Directories can be read. For example, to list all the files in a</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directory, a listing program opens the directory to read out the names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all the files it contains. Before a directory can be read, it must be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opened, analogous to opening and reading a file.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4. Closedir. When a directory has been read, it should be closed to free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up internal table space.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5. Readdir. This call returns the next entry in an open directory. Formerly,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it was possible to read directories using the usual read system</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call, but that approach has the disadvantage of forcing the programmer</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to know and deal with the internal structure of directories.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contrast, readdir always returns one entry in a standard format, no</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matter which of the possible directory structures is being used.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6. Rename. In many respects, directories are just like files and can be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renamed the same way files can be.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7. Link. Linking is a technique that allows a file to appear in more than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one directory. This system call specifies an existing file and a path</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name, and creates a link from the existing file to the name specified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by the path. In this way, the same file may appear in multiple directories.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 link of this kind, which increments the counter in the file’s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i-node (to keep track of the number of directory entries containing the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file), is sometimes called a </a:t>
            </a:r>
            <a:r>
              <a:rPr b="1" i="0" lang="en-US" sz="1200" u="none" strike="noStrike">
                <a:solidFill>
                  <a:schemeClr val="dk1"/>
                </a:solidFill>
                <a:latin typeface="Calibri"/>
                <a:ea typeface="Calibri"/>
                <a:cs typeface="Calibri"/>
                <a:sym typeface="Calibri"/>
              </a:rPr>
              <a:t>hard link</a:t>
            </a:r>
            <a:r>
              <a:rPr b="0" i="0" lang="en-US"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8. Unlink. A directory entry is removed. If the file being unlinked is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only present in one directory (the normal case), it is removed from the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file system. If it is present in multiple directories, only the path name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specified is removed. The others remain. In UNIX, the system call</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 deleting files (discussed earlier) is, in fact, unlink.</a:t>
            </a:r>
            <a:endParaRPr/>
          </a:p>
        </p:txBody>
      </p:sp>
      <p:sp>
        <p:nvSpPr>
          <p:cNvPr id="311" name="Google Shape;31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Now it is time to turn from the user’s view of the file system to the implementor’s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view. Users are concerned with how files are named, what operations are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allowed on them, what the directory tree looks like, and similar interface issues.</a:t>
            </a:r>
            <a:endParaRPr/>
          </a:p>
          <a:p>
            <a:pPr indent="0" lvl="0" marL="0" rtl="0" algn="l">
              <a:spcBef>
                <a:spcPts val="0"/>
              </a:spcBef>
              <a:spcAft>
                <a:spcPts val="0"/>
              </a:spcAft>
              <a:buNone/>
            </a:pPr>
            <a:r>
              <a:rPr lang="en-US"/>
              <a:t>Implementers</a:t>
            </a:r>
            <a:r>
              <a:rPr b="0" i="0" lang="en-US" sz="1200" u="none" strike="noStrike">
                <a:solidFill>
                  <a:schemeClr val="dk1"/>
                </a:solidFill>
                <a:latin typeface="Calibri"/>
                <a:ea typeface="Calibri"/>
                <a:cs typeface="Calibri"/>
                <a:sym typeface="Calibri"/>
              </a:rPr>
              <a:t> are interested in how files and directories are stored, how disk space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is managed, and how to make everything work efficiently and reliably. In the following</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sections we will examine a number of these areas to see what the issues and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trade-offs are.</a:t>
            </a:r>
            <a:endParaRPr/>
          </a:p>
        </p:txBody>
      </p:sp>
      <p:sp>
        <p:nvSpPr>
          <p:cNvPr id="319" name="Google Shape;31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abb98279b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cabb98279b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MBR (Master Boot Record) used to boot the computer</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end of the MBR contains the partition table. This table gives the starting and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ending addresses of each partition. One of the partitions in the table is marked as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active. When the computer is booted, the BIOS reads in and executes the MBR.</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first thing the MBR program does is locate the active partition, read in its first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block, which is called the </a:t>
            </a:r>
            <a:r>
              <a:rPr b="1" i="0" lang="en-US" sz="1200" u="none" strike="noStrike">
                <a:solidFill>
                  <a:schemeClr val="dk1"/>
                </a:solidFill>
                <a:latin typeface="Calibri"/>
                <a:ea typeface="Calibri"/>
                <a:cs typeface="Calibri"/>
                <a:sym typeface="Calibri"/>
              </a:rPr>
              <a:t>boot block</a:t>
            </a:r>
            <a:r>
              <a:rPr b="0" i="0" lang="en-US" sz="1200" u="none" strike="noStrike">
                <a:solidFill>
                  <a:schemeClr val="dk1"/>
                </a:solidFill>
                <a:latin typeface="Calibri"/>
                <a:ea typeface="Calibri"/>
                <a:cs typeface="Calibri"/>
                <a:sym typeface="Calibri"/>
              </a:rPr>
              <a:t>, and execute it.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program in the boot block loads the operating system contained in that partition. For uniformity, every partition starts with a boot block, even if it does not contain a bootable operating system. Besides, it might contain one in the future. Other than starting with a boot block, the layout of a disk partition varies a lot from file system to file system. Often the file system will contain some of the items shown in Fig. 4-9. The first one is the </a:t>
            </a:r>
            <a:r>
              <a:rPr b="1" i="0" lang="en-US" sz="1200" u="none" strike="noStrike">
                <a:solidFill>
                  <a:schemeClr val="dk1"/>
                </a:solidFill>
                <a:latin typeface="Calibri"/>
                <a:ea typeface="Calibri"/>
                <a:cs typeface="Calibri"/>
                <a:sym typeface="Calibri"/>
              </a:rPr>
              <a:t>superblock</a:t>
            </a:r>
            <a:r>
              <a:rPr b="0" i="0" lang="en-US" sz="1200" u="none" strike="noStrike">
                <a:solidFill>
                  <a:schemeClr val="dk1"/>
                </a:solidFill>
                <a:latin typeface="Calibri"/>
                <a:ea typeface="Calibri"/>
                <a:cs typeface="Calibri"/>
                <a:sym typeface="Calibri"/>
              </a:rPr>
              <a:t>. It contains all the key parameters about the file system and is read into memory when the computer is booted or the file system is first touched. Typical information in the superblock includes a magic number to identify the file-system type, the number of blocks in the file system, and other key administrative information.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Next might come information about free blocks in the file system, for example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the form of a bitmap or a list of pointers. This might be followed by the i-nodes,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 array of data structures, one per file, telling all about the file. After that might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come the root directory, which contains the top of the file-system tree. Finally, the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remainder of the disk contains all the other directories and files.</a:t>
            </a:r>
            <a:endParaRPr/>
          </a:p>
        </p:txBody>
      </p:sp>
      <p:sp>
        <p:nvSpPr>
          <p:cNvPr id="355" name="Google Shape;35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reality there are more, but with these two operations one could, in principle, solve the long-term storage problem.</a:t>
            </a:r>
            <a:endParaRPr/>
          </a:p>
        </p:txBody>
      </p:sp>
      <p:sp>
        <p:nvSpPr>
          <p:cNvPr id="100" name="Google Shape;10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90000"/>
              </a:lnSpc>
              <a:spcBef>
                <a:spcPts val="500"/>
              </a:spcBef>
              <a:spcAft>
                <a:spcPts val="0"/>
              </a:spcAft>
              <a:buNone/>
            </a:pPr>
            <a:r>
              <a:t/>
            </a:r>
            <a:endParaRPr/>
          </a:p>
        </p:txBody>
      </p:sp>
      <p:sp>
        <p:nvSpPr>
          <p:cNvPr id="371" name="Google Shape;371;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685800" rtl="0" algn="l">
              <a:lnSpc>
                <a:spcPct val="90000"/>
              </a:lnSpc>
              <a:spcBef>
                <a:spcPts val="500"/>
              </a:spcBef>
              <a:spcAft>
                <a:spcPts val="0"/>
              </a:spcAft>
              <a:buNone/>
            </a:pPr>
            <a:r>
              <a:t/>
            </a:r>
            <a:endParaRPr/>
          </a:p>
        </p:txBody>
      </p:sp>
      <p:sp>
        <p:nvSpPr>
          <p:cNvPr id="393" name="Google Shape;393;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cabb98279b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cabb98279b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first N entries in the I-node are direct addresses to support small files</a:t>
            </a:r>
            <a:endParaRPr/>
          </a:p>
        </p:txBody>
      </p:sp>
      <p:sp>
        <p:nvSpPr>
          <p:cNvPr id="496" name="Google Shape;49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Also for directories you need attributes</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closely related issue is where the attributes should be stored. Every file system</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maintains various file attributes, such as each file’s owner and creation time,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and they must be stored somewhere. One obvious possibility is to store them directly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the directory entry. Some systems do precisely that. This option is shown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Fig. 4-14(a). In this simple design, a directory consists of a list of fixed-size entries,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one per file, containing a (fixed-length) file name, a structure of the file attributes,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and one or more disk addresses (up to some maximum) telling where the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disk blocks are.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 systems that use i-nodes, another possibility for storing the attributes is in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i-nodes, rather than in the directory entries. In that case, the directory entry can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be shorter: just a file name and an i-node number. This approach is illustrated in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Fig. 4-14(b). As we shall see later, this method has some advantages over putting</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them in the directory entry.</a:t>
            </a:r>
            <a:endParaRPr/>
          </a:p>
        </p:txBody>
      </p:sp>
      <p:sp>
        <p:nvSpPr>
          <p:cNvPr id="525" name="Google Shape;525;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e7d13c95c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e7d13c95c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ce7d13c95c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So far we have made the assumption that files have short, fixed-length names.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MS-DOS files have a 1–8 character base name and an optional extension of 1–3</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characters. In UNIX Version 7, file names were 1–14 characters, including any extensions.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However, nearly all modern operating systems support longer, variable-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length file names. How can these be implemented?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simplest approach is to set a limit on file-name length, typically 255 characters,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and then use one of the designs of Fig. 4-14 with 255 characters reserved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 each file name. This approach is simple, but wastes a great deal of directory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space, since few files have such long names. For efficiency reasons, a different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structure is desirable.</a:t>
            </a:r>
            <a:endParaRPr/>
          </a:p>
        </p:txBody>
      </p:sp>
      <p:sp>
        <p:nvSpPr>
          <p:cNvPr id="542" name="Google Shape;542;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e7d13c95c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ce7d13c95c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latin typeface="Times"/>
                <a:ea typeface="Times"/>
                <a:cs typeface="Times"/>
                <a:sym typeface="Times"/>
              </a:rPr>
              <a:t>When several users are working together on a project, they often need to share</a:t>
            </a:r>
            <a:endParaRPr/>
          </a:p>
          <a:p>
            <a:pPr indent="0" lvl="0" marL="0" rtl="0" algn="l">
              <a:spcBef>
                <a:spcPts val="0"/>
              </a:spcBef>
              <a:spcAft>
                <a:spcPts val="0"/>
              </a:spcAft>
              <a:buNone/>
            </a:pPr>
            <a:r>
              <a:rPr b="0" i="0" lang="en-US" sz="1200" u="none" strike="noStrike">
                <a:latin typeface="Times"/>
                <a:ea typeface="Times"/>
                <a:cs typeface="Times"/>
                <a:sym typeface="Times"/>
              </a:rPr>
              <a:t>files. As a result, it is often convenient for a shared file to appear simultaneously</a:t>
            </a:r>
            <a:endParaRPr/>
          </a:p>
          <a:p>
            <a:pPr indent="0" lvl="0" marL="0" rtl="0" algn="l">
              <a:spcBef>
                <a:spcPts val="0"/>
              </a:spcBef>
              <a:spcAft>
                <a:spcPts val="0"/>
              </a:spcAft>
              <a:buNone/>
            </a:pPr>
            <a:r>
              <a:rPr b="0" i="0" lang="en-US" sz="1200" u="none" strike="noStrike">
                <a:latin typeface="Times"/>
                <a:ea typeface="Times"/>
                <a:cs typeface="Times"/>
                <a:sym typeface="Times"/>
              </a:rPr>
              <a:t>in different directories belonging to different users. Figure 4-16 shows the file system</a:t>
            </a:r>
            <a:endParaRPr/>
          </a:p>
          <a:p>
            <a:pPr indent="0" lvl="0" marL="0" rtl="0" algn="l">
              <a:spcBef>
                <a:spcPts val="0"/>
              </a:spcBef>
              <a:spcAft>
                <a:spcPts val="0"/>
              </a:spcAft>
              <a:buNone/>
            </a:pPr>
            <a:r>
              <a:rPr b="0" i="0" lang="en-US" sz="1200" u="none" strike="noStrike">
                <a:latin typeface="Times"/>
                <a:ea typeface="Times"/>
                <a:cs typeface="Times"/>
                <a:sym typeface="Times"/>
              </a:rPr>
              <a:t>of Fig. 4-7 again, only with one of </a:t>
            </a:r>
            <a:r>
              <a:rPr b="0" i="1" lang="en-US" sz="1200" u="none" strike="noStrike">
                <a:latin typeface="Times"/>
                <a:ea typeface="Times"/>
                <a:cs typeface="Times"/>
                <a:sym typeface="Times"/>
              </a:rPr>
              <a:t>C</a:t>
            </a:r>
            <a:r>
              <a:rPr b="0" i="0" lang="en-US" sz="1200" u="none" strike="noStrike">
                <a:latin typeface="Times"/>
                <a:ea typeface="Times"/>
                <a:cs typeface="Times"/>
                <a:sym typeface="Times"/>
              </a:rPr>
              <a:t>’s files now present in one of </a:t>
            </a:r>
            <a:r>
              <a:rPr b="0" i="1" lang="en-US" sz="1200" u="none" strike="noStrike">
                <a:latin typeface="Times"/>
                <a:ea typeface="Times"/>
                <a:cs typeface="Times"/>
                <a:sym typeface="Times"/>
              </a:rPr>
              <a:t>B</a:t>
            </a:r>
            <a:r>
              <a:rPr b="0" i="0" lang="en-US" sz="1200" u="none" strike="noStrike">
                <a:latin typeface="Times"/>
                <a:ea typeface="Times"/>
                <a:cs typeface="Times"/>
                <a:sym typeface="Times"/>
              </a:rPr>
              <a:t>’s directories</a:t>
            </a:r>
            <a:endParaRPr/>
          </a:p>
          <a:p>
            <a:pPr indent="0" lvl="0" marL="0" rtl="0" algn="l">
              <a:spcBef>
                <a:spcPts val="0"/>
              </a:spcBef>
              <a:spcAft>
                <a:spcPts val="0"/>
              </a:spcAft>
              <a:buNone/>
            </a:pPr>
            <a:r>
              <a:rPr b="0" i="0" lang="en-US" sz="1200" u="none" strike="noStrike">
                <a:latin typeface="Times"/>
                <a:ea typeface="Times"/>
                <a:cs typeface="Times"/>
                <a:sym typeface="Times"/>
              </a:rPr>
              <a:t>as well. The connection between </a:t>
            </a:r>
            <a:r>
              <a:rPr b="0" i="1" lang="en-US" sz="1200" u="none" strike="noStrike">
                <a:latin typeface="Times"/>
                <a:ea typeface="Times"/>
                <a:cs typeface="Times"/>
                <a:sym typeface="Times"/>
              </a:rPr>
              <a:t>B</a:t>
            </a:r>
            <a:r>
              <a:rPr b="0" i="0" lang="en-US" sz="1200" u="none" strike="noStrike">
                <a:latin typeface="Times"/>
                <a:ea typeface="Times"/>
                <a:cs typeface="Times"/>
                <a:sym typeface="Times"/>
              </a:rPr>
              <a:t>’s directory and the shared file is called a</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link</a:t>
            </a:r>
            <a:r>
              <a:rPr b="0" i="0" lang="en-US" sz="1200" u="none" strike="noStrike">
                <a:solidFill>
                  <a:schemeClr val="dk1"/>
                </a:solidFill>
                <a:latin typeface="Calibri"/>
                <a:ea typeface="Calibri"/>
                <a:cs typeface="Calibri"/>
                <a:sym typeface="Calibri"/>
              </a:rPr>
              <a:t>. The file system itself is now a </a:t>
            </a:r>
            <a:r>
              <a:rPr b="1" i="0" lang="en-US" sz="1200" u="none" strike="noStrike">
                <a:solidFill>
                  <a:schemeClr val="dk1"/>
                </a:solidFill>
                <a:latin typeface="Calibri"/>
                <a:ea typeface="Calibri"/>
                <a:cs typeface="Calibri"/>
                <a:sym typeface="Calibri"/>
              </a:rPr>
              <a:t>Directed Acyclic Graph</a:t>
            </a:r>
            <a:r>
              <a:rPr b="0" i="0" lang="en-US" sz="1200" u="none" strike="noStrike">
                <a:solidFill>
                  <a:schemeClr val="dk1"/>
                </a:solidFill>
                <a:latin typeface="Calibri"/>
                <a:ea typeface="Calibri"/>
                <a:cs typeface="Calibri"/>
                <a:sym typeface="Calibri"/>
              </a:rPr>
              <a:t>, or </a:t>
            </a:r>
            <a:r>
              <a:rPr b="1" i="0" lang="en-US" sz="1200" u="none" strike="noStrike">
                <a:solidFill>
                  <a:schemeClr val="dk1"/>
                </a:solidFill>
                <a:latin typeface="Calibri"/>
                <a:ea typeface="Calibri"/>
                <a:cs typeface="Calibri"/>
                <a:sym typeface="Calibri"/>
              </a:rPr>
              <a:t>DAG</a:t>
            </a:r>
            <a:r>
              <a:rPr b="0" i="0" lang="en-US" sz="1200" u="none" strike="noStrike">
                <a:solidFill>
                  <a:schemeClr val="dk1"/>
                </a:solidFill>
                <a:latin typeface="Calibri"/>
                <a:ea typeface="Calibri"/>
                <a:cs typeface="Calibri"/>
                <a:sym typeface="Calibri"/>
              </a:rPr>
              <a:t>, rather than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 tree. Having the file system be a DAG complicates maintenance, but such is life.</a:t>
            </a:r>
            <a:endParaRPr/>
          </a:p>
        </p:txBody>
      </p:sp>
      <p:sp>
        <p:nvSpPr>
          <p:cNvPr id="596" name="Google Shape;596;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Just as we saw how the operating system abstracted away the concept of the processor to create the abstraction of a process and how it abstracted away the concept of physical memory to offer processes (virtual) address spaces, we can solve this problem with a new abstraction: the file.</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 disk will usually contain thousands or even millions of them, each one independent of the others. In fact, if you think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each file as a kind of address space, you are not that far off, except that they are used to model the disk instead of modeling the RAM.</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Files are managed by the operating system. How they are structured, named, accessed, used, protected, implemented, and managed are major topics in operating system design. As a whole, that part of the operating system dealing with files is known as the </a:t>
            </a:r>
            <a:r>
              <a:rPr b="1" i="0" lang="en-US" sz="1200" u="none" strike="noStrike">
                <a:solidFill>
                  <a:schemeClr val="dk1"/>
                </a:solidFill>
                <a:latin typeface="Calibri"/>
                <a:ea typeface="Calibri"/>
                <a:cs typeface="Calibri"/>
                <a:sym typeface="Calibri"/>
              </a:rPr>
              <a:t>file system </a:t>
            </a:r>
            <a:r>
              <a:rPr b="0" i="0" lang="en-US" sz="1200" u="none" strike="noStrike">
                <a:solidFill>
                  <a:schemeClr val="dk1"/>
                </a:solidFill>
                <a:latin typeface="Calibri"/>
                <a:ea typeface="Calibri"/>
                <a:cs typeface="Calibri"/>
                <a:sym typeface="Calibri"/>
              </a:rPr>
              <a:t>and is the subject of this chapter.</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From the user’s standpoint, the most important aspect of a file system is how it appears, in other words, what constitutes a file, how files are named and protected, what operations are allowed on files, and so on. The details of whether linked lists or bitmaps are used to keep track of free storage and how many sectors there are in a logical disk block are of no interest, although they are of great importance to the designers of the file system. For this reason, we have structured the chapter as several sections. The first two are concerned with the user interface to files and directories, respectively. Then comes a detailed discussion of how the file system is implemented and managed. Finally, we give some examples of real file systems</a:t>
            </a:r>
            <a:endParaRPr/>
          </a:p>
        </p:txBody>
      </p:sp>
      <p:sp>
        <p:nvSpPr>
          <p:cNvPr id="120" name="Google Shape;12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Buffer cache is not the page cache – it is the buffer of the disk blocks</a:t>
            </a:r>
            <a:endParaRPr/>
          </a:p>
        </p:txBody>
      </p:sp>
      <p:sp>
        <p:nvSpPr>
          <p:cNvPr id="662" name="Google Shape;662;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bbefb034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cbbefb034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Just as we saw how the operating system abstracted away the concept of the processor to create the abstraction of a process and how it abstracted away the concept of physical memory to offer processes (virtual) address spaces, we can solve this problem with a new abstraction: the file.</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 disk will usually contain thousands or even millions of them, each one independent of the others. In fact, if you think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of each file as a kind of address space, you are not that far off, except that they are used to model the disk instead of modeling the RAM.</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Files are managed by the operating system. How they are structured, named, accessed, used, protected, implemented, and managed are major topics in operating system design. As a whole, that part of the operating system dealing with files is known as the </a:t>
            </a:r>
            <a:r>
              <a:rPr b="1" i="0" lang="en-US" sz="1200" u="none" strike="noStrike">
                <a:solidFill>
                  <a:schemeClr val="dk1"/>
                </a:solidFill>
                <a:latin typeface="Calibri"/>
                <a:ea typeface="Calibri"/>
                <a:cs typeface="Calibri"/>
                <a:sym typeface="Calibri"/>
              </a:rPr>
              <a:t>file system </a:t>
            </a:r>
            <a:r>
              <a:rPr b="0" i="0" lang="en-US" sz="1200" u="none" strike="noStrike">
                <a:solidFill>
                  <a:schemeClr val="dk1"/>
                </a:solidFill>
                <a:latin typeface="Calibri"/>
                <a:ea typeface="Calibri"/>
                <a:cs typeface="Calibri"/>
                <a:sym typeface="Calibri"/>
              </a:rPr>
              <a:t>and is the subject of this chapter.</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From the user’s standpoint, the most important aspect of a file system is how it appears, in other words, what constitutes a file, how files are named and protected, what operations are allowed on files, and so on. The details of whether linked lists or bitmaps are used to keep track of free storage and how many sectors there are in a logical disk block are of no interest, although they are of great importance to the designers of the file system. For this reason, we have structured the chapter as several sections. The first two are concerned with the user interface to files and directories, respectively. Then comes a detailed discussion of how the file system is implemented and managed. Finally, we giv e some examples of real file systems</a:t>
            </a:r>
            <a:endParaRPr/>
          </a:p>
        </p:txBody>
      </p:sp>
      <p:sp>
        <p:nvSpPr>
          <p:cNvPr id="167" name="Google Shape;16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cbbefb034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cbbefb034e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abb98279b_0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cabb98279b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When a process creates a file, it gives the file a name. When the process terminates, the file continues to exist and can be accessed by other processes using its name.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UNIX, file extensions are just conventions and are not enforced by the operating system. (But for example by the compiler.)</a:t>
            </a:r>
            <a:endParaRPr/>
          </a:p>
        </p:txBody>
      </p:sp>
      <p:sp>
        <p:nvSpPr>
          <p:cNvPr id="174" name="Google Shape;174;gcabb98279b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When a process creates a file, it gives the file a name. When the process terminates, the file continues to exist and can be accessed by other processes using its name.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UNIX, file extensions are just conventions and are not enforced by the operating system. (But for example by the compiler.)</a:t>
            </a:r>
            <a:endParaRPr/>
          </a:p>
        </p:txBody>
      </p:sp>
      <p:sp>
        <p:nvSpPr>
          <p:cNvPr id="181" name="Google Shape;18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8.jpg"/><Relationship Id="rId6"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6.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CS492 - Operating Systems</a:t>
            </a:r>
            <a:br>
              <a:rPr lang="en-US"/>
            </a:br>
            <a:r>
              <a:rPr b="1" lang="en-US"/>
              <a:t>File System</a:t>
            </a:r>
            <a:endParaRPr/>
          </a:p>
        </p:txBody>
      </p:sp>
      <p:sp>
        <p:nvSpPr>
          <p:cNvPr id="89" name="Google Shape;89;p1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80000"/>
              </a:lnSpc>
              <a:spcBef>
                <a:spcPts val="0"/>
              </a:spcBef>
              <a:spcAft>
                <a:spcPts val="0"/>
              </a:spcAft>
              <a:buClr>
                <a:schemeClr val="dk1"/>
              </a:buClr>
              <a:buSzPts val="1100"/>
              <a:buFont typeface="Arial"/>
              <a:buNone/>
            </a:pPr>
            <a:r>
              <a:rPr lang="en-US"/>
              <a:t>Georgios Portokalidis &amp; Jun Xu</a:t>
            </a:r>
            <a:endParaRPr/>
          </a:p>
          <a:p>
            <a:pPr indent="0" lvl="0" marL="0" rtl="0" algn="ctr">
              <a:spcBef>
                <a:spcPts val="1000"/>
              </a:spcBef>
              <a:spcAft>
                <a:spcPts val="0"/>
              </a:spcAft>
              <a:buClr>
                <a:schemeClr val="dk1"/>
              </a:buClr>
              <a:buSzPts val="2400"/>
              <a:buNone/>
            </a:pPr>
            <a:r>
              <a:rPr lang="en-US"/>
              <a:t>ZyBook 4.2-4.5, MOS 4.1-4.2, 4.3.1-4.3.3, 4.3.7</a:t>
            </a:r>
            <a:endParaRPr/>
          </a:p>
          <a:p>
            <a:pPr indent="0" lvl="0" marL="0" rtl="0" algn="ctr">
              <a:spcBef>
                <a:spcPts val="1000"/>
              </a:spcBef>
              <a:spcAft>
                <a:spcPts val="0"/>
              </a:spcAft>
              <a:buClr>
                <a:schemeClr val="dk1"/>
              </a:buClr>
              <a:buSzPts val="2400"/>
              <a:buNone/>
            </a:pPr>
            <a:r>
              <a:t/>
            </a:r>
            <a:endParaRPr/>
          </a:p>
          <a:p>
            <a:pPr indent="0" lvl="0" marL="0" rtl="0" algn="ctr">
              <a:lnSpc>
                <a:spcPct val="80000"/>
              </a:lnSpc>
              <a:spcBef>
                <a:spcPts val="1000"/>
              </a:spcBef>
              <a:spcAft>
                <a:spcPts val="0"/>
              </a:spcAft>
              <a:buClr>
                <a:schemeClr val="dk1"/>
              </a:buClr>
              <a:buSzPts val="2400"/>
              <a:buNone/>
            </a:pPr>
            <a:r>
              <a:rPr lang="en-US"/>
              <a:t>Slides credit: Antonio Barbalace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Structure</a:t>
            </a:r>
            <a:endParaRPr/>
          </a:p>
        </p:txBody>
      </p:sp>
      <p:sp>
        <p:nvSpPr>
          <p:cNvPr id="193" name="Google Shape;193;p22"/>
          <p:cNvSpPr txBox="1"/>
          <p:nvPr>
            <p:ph idx="1" type="body"/>
          </p:nvPr>
        </p:nvSpPr>
        <p:spPr>
          <a:xfrm>
            <a:off x="628650" y="1825625"/>
            <a:ext cx="851535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OS’ perspective: Files as streams of bytes</a:t>
            </a:r>
            <a:endParaRPr/>
          </a:p>
          <a:p>
            <a:pPr indent="0" lvl="0" marL="228600" rtl="0" algn="l">
              <a:lnSpc>
                <a:spcPct val="90000"/>
              </a:lnSpc>
              <a:spcBef>
                <a:spcPts val="0"/>
              </a:spcBef>
              <a:spcAft>
                <a:spcPts val="0"/>
              </a:spcAft>
              <a:buNone/>
            </a:pPr>
            <a:r>
              <a:t/>
            </a:r>
            <a:endParaRPr/>
          </a:p>
          <a:p>
            <a:pPr indent="-228600" lvl="0" marL="228600" rtl="0" algn="l">
              <a:lnSpc>
                <a:spcPct val="90000"/>
              </a:lnSpc>
              <a:spcBef>
                <a:spcPts val="0"/>
              </a:spcBef>
              <a:spcAft>
                <a:spcPts val="0"/>
              </a:spcAft>
              <a:buSzPts val="2800"/>
              <a:buChar char="•"/>
            </a:pPr>
            <a:r>
              <a:rPr lang="en-US"/>
              <a:t>Program’s perspective: Archives, Executables, etc.</a:t>
            </a:r>
            <a:endParaRPr/>
          </a:p>
          <a:p>
            <a:pPr indent="0" lvl="0" marL="0" rtl="0" algn="l">
              <a:lnSpc>
                <a:spcPct val="90000"/>
              </a:lnSpc>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3"/>
          <p:cNvPicPr preferRelativeResize="0"/>
          <p:nvPr/>
        </p:nvPicPr>
        <p:blipFill rotWithShape="1">
          <a:blip r:embed="rId3">
            <a:alphaModFix/>
          </a:blip>
          <a:srcRect b="0" l="0" r="0" t="0"/>
          <a:stretch/>
        </p:blipFill>
        <p:spPr>
          <a:xfrm>
            <a:off x="3887883" y="1367523"/>
            <a:ext cx="5256117" cy="4486274"/>
          </a:xfrm>
          <a:prstGeom prst="rect">
            <a:avLst/>
          </a:prstGeom>
          <a:noFill/>
          <a:ln>
            <a:noFill/>
          </a:ln>
        </p:spPr>
      </p:pic>
      <p:sp>
        <p:nvSpPr>
          <p:cNvPr id="199" name="Google Shape;199;p2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Types</a:t>
            </a:r>
            <a:endParaRPr/>
          </a:p>
        </p:txBody>
      </p:sp>
      <p:sp>
        <p:nvSpPr>
          <p:cNvPr id="200" name="Google Shape;200;p23"/>
          <p:cNvSpPr txBox="1"/>
          <p:nvPr>
            <p:ph idx="1" type="body"/>
          </p:nvPr>
        </p:nvSpPr>
        <p:spPr>
          <a:xfrm>
            <a:off x="628650" y="1825625"/>
            <a:ext cx="3568220" cy="4351338"/>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chemeClr val="dk1"/>
              </a:buClr>
              <a:buSzPts val="2800"/>
              <a:buChar char="•"/>
            </a:pPr>
            <a:r>
              <a:rPr lang="en-US"/>
              <a:t>Regular files</a:t>
            </a:r>
            <a:endParaRPr/>
          </a:p>
          <a:p>
            <a:pPr indent="-240030" lvl="1" marL="685800" rtl="0" algn="l">
              <a:lnSpc>
                <a:spcPct val="90000"/>
              </a:lnSpc>
              <a:spcBef>
                <a:spcPts val="500"/>
              </a:spcBef>
              <a:spcAft>
                <a:spcPts val="0"/>
              </a:spcAft>
              <a:buClr>
                <a:schemeClr val="dk1"/>
              </a:buClr>
              <a:buSzPts val="2400"/>
              <a:buChar char="•"/>
            </a:pPr>
            <a:r>
              <a:rPr lang="en-US"/>
              <a:t>User information</a:t>
            </a:r>
            <a:endParaRPr/>
          </a:p>
          <a:p>
            <a:pPr indent="-240030" lvl="1" marL="685800" rtl="0" algn="l">
              <a:lnSpc>
                <a:spcPct val="90000"/>
              </a:lnSpc>
              <a:spcBef>
                <a:spcPts val="500"/>
              </a:spcBef>
              <a:spcAft>
                <a:spcPts val="0"/>
              </a:spcAft>
              <a:buClr>
                <a:schemeClr val="dk1"/>
              </a:buClr>
              <a:buSzPts val="2400"/>
              <a:buChar char="•"/>
            </a:pPr>
            <a:r>
              <a:rPr lang="en-US"/>
              <a:t>ASCII, binary</a:t>
            </a:r>
            <a:endParaRPr/>
          </a:p>
          <a:p>
            <a:pPr indent="-241934" lvl="0" marL="228600" rtl="0" algn="l">
              <a:lnSpc>
                <a:spcPct val="90000"/>
              </a:lnSpc>
              <a:spcBef>
                <a:spcPts val="1000"/>
              </a:spcBef>
              <a:spcAft>
                <a:spcPts val="0"/>
              </a:spcAft>
              <a:buClr>
                <a:schemeClr val="dk1"/>
              </a:buClr>
              <a:buSzPts val="2800"/>
              <a:buChar char="•"/>
            </a:pPr>
            <a:r>
              <a:rPr lang="en-US"/>
              <a:t>Directories</a:t>
            </a:r>
            <a:endParaRPr/>
          </a:p>
          <a:p>
            <a:pPr indent="-240030" lvl="1" marL="685800" rtl="0" algn="l">
              <a:lnSpc>
                <a:spcPct val="90000"/>
              </a:lnSpc>
              <a:spcBef>
                <a:spcPts val="500"/>
              </a:spcBef>
              <a:spcAft>
                <a:spcPts val="0"/>
              </a:spcAft>
              <a:buClr>
                <a:schemeClr val="dk1"/>
              </a:buClr>
              <a:buSzPts val="2400"/>
              <a:buChar char="•"/>
            </a:pPr>
            <a:r>
              <a:rPr lang="en-US"/>
              <a:t>Structure of the file system</a:t>
            </a:r>
            <a:endParaRPr/>
          </a:p>
          <a:p>
            <a:pPr indent="-241934" lvl="0" marL="228600" rtl="0" algn="l">
              <a:spcBef>
                <a:spcPts val="1000"/>
              </a:spcBef>
              <a:spcAft>
                <a:spcPts val="0"/>
              </a:spcAft>
              <a:buSzPts val="2800"/>
              <a:buChar char="•"/>
            </a:pPr>
            <a:r>
              <a:rPr lang="en-US"/>
              <a:t>Soft links</a:t>
            </a:r>
            <a:endParaRPr/>
          </a:p>
          <a:p>
            <a:pPr indent="-241934" lvl="0" marL="228600" rtl="0" algn="l">
              <a:lnSpc>
                <a:spcPct val="90000"/>
              </a:lnSpc>
              <a:spcBef>
                <a:spcPts val="1000"/>
              </a:spcBef>
              <a:spcAft>
                <a:spcPts val="0"/>
              </a:spcAft>
              <a:buClr>
                <a:schemeClr val="dk1"/>
              </a:buClr>
              <a:buSzPts val="2800"/>
              <a:buChar char="•"/>
            </a:pPr>
            <a:r>
              <a:rPr lang="en-US"/>
              <a:t>Character special files</a:t>
            </a:r>
            <a:endParaRPr/>
          </a:p>
          <a:p>
            <a:pPr indent="-240030" lvl="1" marL="685800" rtl="0" algn="l">
              <a:lnSpc>
                <a:spcPct val="90000"/>
              </a:lnSpc>
              <a:spcBef>
                <a:spcPts val="500"/>
              </a:spcBef>
              <a:spcAft>
                <a:spcPts val="0"/>
              </a:spcAft>
              <a:buClr>
                <a:schemeClr val="dk1"/>
              </a:buClr>
              <a:buSzPts val="2400"/>
              <a:buChar char="•"/>
            </a:pPr>
            <a:r>
              <a:rPr lang="en-US"/>
              <a:t>Model serial I/O</a:t>
            </a:r>
            <a:endParaRPr/>
          </a:p>
          <a:p>
            <a:pPr indent="-241934" lvl="0" marL="228600" rtl="0" algn="l">
              <a:lnSpc>
                <a:spcPct val="90000"/>
              </a:lnSpc>
              <a:spcBef>
                <a:spcPts val="1000"/>
              </a:spcBef>
              <a:spcAft>
                <a:spcPts val="0"/>
              </a:spcAft>
              <a:buClr>
                <a:schemeClr val="dk1"/>
              </a:buClr>
              <a:buSzPts val="2800"/>
              <a:buChar char="•"/>
            </a:pPr>
            <a:r>
              <a:rPr lang="en-US"/>
              <a:t>Block special files</a:t>
            </a:r>
            <a:endParaRPr/>
          </a:p>
          <a:p>
            <a:pPr indent="-240030" lvl="1" marL="685800" rtl="0" algn="l">
              <a:lnSpc>
                <a:spcPct val="90000"/>
              </a:lnSpc>
              <a:spcBef>
                <a:spcPts val="500"/>
              </a:spcBef>
              <a:spcAft>
                <a:spcPts val="0"/>
              </a:spcAft>
              <a:buClr>
                <a:schemeClr val="dk1"/>
              </a:buClr>
              <a:buSzPts val="2400"/>
              <a:buChar char="•"/>
            </a:pPr>
            <a:r>
              <a:rPr lang="en-US"/>
              <a:t>Model disk</a:t>
            </a:r>
            <a:endParaRPr/>
          </a:p>
        </p:txBody>
      </p:sp>
      <p:sp>
        <p:nvSpPr>
          <p:cNvPr id="201" name="Google Shape;201;p23"/>
          <p:cNvSpPr/>
          <p:nvPr/>
        </p:nvSpPr>
        <p:spPr>
          <a:xfrm>
            <a:off x="4697783" y="5853797"/>
            <a:ext cx="363631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Regular files. (a) An executable file. (b) An archive. (MOS Figure 4-3.)</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Access</a:t>
            </a:r>
            <a:endParaRPr/>
          </a:p>
        </p:txBody>
      </p:sp>
      <p:sp>
        <p:nvSpPr>
          <p:cNvPr id="208" name="Google Shape;208;p2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Sequential access</a:t>
            </a:r>
            <a:endParaRPr/>
          </a:p>
          <a:p>
            <a:pPr indent="-228600" lvl="1" marL="685800" rtl="0" algn="l">
              <a:lnSpc>
                <a:spcPct val="90000"/>
              </a:lnSpc>
              <a:spcBef>
                <a:spcPts val="500"/>
              </a:spcBef>
              <a:spcAft>
                <a:spcPts val="0"/>
              </a:spcAft>
              <a:buClr>
                <a:schemeClr val="dk1"/>
              </a:buClr>
              <a:buSzPts val="2400"/>
              <a:buChar char="•"/>
            </a:pPr>
            <a:r>
              <a:rPr lang="en-US"/>
              <a:t>Seek pointer (e.g., tapes)</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Random access</a:t>
            </a:r>
            <a:endParaRPr/>
          </a:p>
          <a:p>
            <a:pPr indent="-228600" lvl="1" marL="685800" rtl="0" algn="l">
              <a:lnSpc>
                <a:spcPct val="90000"/>
              </a:lnSpc>
              <a:spcBef>
                <a:spcPts val="500"/>
              </a:spcBef>
              <a:spcAft>
                <a:spcPts val="0"/>
              </a:spcAft>
              <a:buClr>
                <a:schemeClr val="dk1"/>
              </a:buClr>
              <a:buSzPts val="2400"/>
              <a:buChar char="•"/>
            </a:pPr>
            <a:r>
              <a:rPr lang="en-US"/>
              <a:t>Read block or bytes out of order (e.g., disk)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Attributes (or Metadata)</a:t>
            </a:r>
            <a:endParaRPr/>
          </a:p>
        </p:txBody>
      </p:sp>
      <p:sp>
        <p:nvSpPr>
          <p:cNvPr id="214" name="Google Shape;214;p2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15" name="Google Shape;215;p25"/>
          <p:cNvPicPr preferRelativeResize="0"/>
          <p:nvPr/>
        </p:nvPicPr>
        <p:blipFill rotWithShape="1">
          <a:blip r:embed="rId3">
            <a:alphaModFix/>
          </a:blip>
          <a:srcRect b="0" l="0" r="0" t="0"/>
          <a:stretch/>
        </p:blipFill>
        <p:spPr>
          <a:xfrm>
            <a:off x="2106181" y="1825625"/>
            <a:ext cx="4931635" cy="4351338"/>
          </a:xfrm>
          <a:prstGeom prst="rect">
            <a:avLst/>
          </a:prstGeom>
          <a:noFill/>
          <a:ln>
            <a:noFill/>
          </a:ln>
        </p:spPr>
      </p:pic>
      <p:sp>
        <p:nvSpPr>
          <p:cNvPr id="216" name="Google Shape;216;p25"/>
          <p:cNvSpPr/>
          <p:nvPr/>
        </p:nvSpPr>
        <p:spPr>
          <a:xfrm>
            <a:off x="2300224" y="6176963"/>
            <a:ext cx="45435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Some possible file attributes. (MOS Figure 4-4)</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Operations</a:t>
            </a:r>
            <a:endParaRPr/>
          </a:p>
        </p:txBody>
      </p:sp>
      <p:sp>
        <p:nvSpPr>
          <p:cNvPr id="223" name="Google Shape;223;p26"/>
          <p:cNvSpPr txBox="1"/>
          <p:nvPr>
            <p:ph idx="1" type="body"/>
          </p:nvPr>
        </p:nvSpPr>
        <p:spPr>
          <a:xfrm>
            <a:off x="628650" y="2506662"/>
            <a:ext cx="38862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Create</a:t>
            </a:r>
            <a:endParaRPr/>
          </a:p>
          <a:p>
            <a:pPr indent="-228600" lvl="0" marL="228600" rtl="0" algn="l">
              <a:lnSpc>
                <a:spcPct val="90000"/>
              </a:lnSpc>
              <a:spcBef>
                <a:spcPts val="1000"/>
              </a:spcBef>
              <a:spcAft>
                <a:spcPts val="0"/>
              </a:spcAft>
              <a:buClr>
                <a:schemeClr val="dk1"/>
              </a:buClr>
              <a:buSzPts val="2800"/>
              <a:buChar char="•"/>
            </a:pPr>
            <a:r>
              <a:rPr lang="en-US"/>
              <a:t>Delete</a:t>
            </a:r>
            <a:endParaRPr/>
          </a:p>
          <a:p>
            <a:pPr indent="-228600" lvl="0" marL="228600" rtl="0" algn="l">
              <a:lnSpc>
                <a:spcPct val="90000"/>
              </a:lnSpc>
              <a:spcBef>
                <a:spcPts val="1000"/>
              </a:spcBef>
              <a:spcAft>
                <a:spcPts val="0"/>
              </a:spcAft>
              <a:buClr>
                <a:schemeClr val="dk1"/>
              </a:buClr>
              <a:buSzPts val="2800"/>
              <a:buChar char="•"/>
            </a:pPr>
            <a:r>
              <a:rPr lang="en-US"/>
              <a:t>Open</a:t>
            </a:r>
            <a:endParaRPr/>
          </a:p>
          <a:p>
            <a:pPr indent="-228600" lvl="0" marL="228600" rtl="0" algn="l">
              <a:lnSpc>
                <a:spcPct val="90000"/>
              </a:lnSpc>
              <a:spcBef>
                <a:spcPts val="1000"/>
              </a:spcBef>
              <a:spcAft>
                <a:spcPts val="0"/>
              </a:spcAft>
              <a:buClr>
                <a:schemeClr val="dk1"/>
              </a:buClr>
              <a:buSzPts val="2800"/>
              <a:buChar char="•"/>
            </a:pPr>
            <a:r>
              <a:rPr lang="en-US"/>
              <a:t>Close</a:t>
            </a:r>
            <a:endParaRPr/>
          </a:p>
          <a:p>
            <a:pPr indent="-228600" lvl="0" marL="228600" rtl="0" algn="l">
              <a:lnSpc>
                <a:spcPct val="90000"/>
              </a:lnSpc>
              <a:spcBef>
                <a:spcPts val="1000"/>
              </a:spcBef>
              <a:spcAft>
                <a:spcPts val="0"/>
              </a:spcAft>
              <a:buClr>
                <a:schemeClr val="dk1"/>
              </a:buClr>
              <a:buSzPts val="2800"/>
              <a:buChar char="•"/>
            </a:pPr>
            <a:r>
              <a:rPr lang="en-US"/>
              <a:t>Read</a:t>
            </a:r>
            <a:endParaRPr/>
          </a:p>
          <a:p>
            <a:pPr indent="-228600" lvl="0" marL="228600" rtl="0" algn="l">
              <a:lnSpc>
                <a:spcPct val="90000"/>
              </a:lnSpc>
              <a:spcBef>
                <a:spcPts val="1000"/>
              </a:spcBef>
              <a:spcAft>
                <a:spcPts val="0"/>
              </a:spcAft>
              <a:buClr>
                <a:schemeClr val="dk1"/>
              </a:buClr>
              <a:buSzPts val="2800"/>
              <a:buChar char="•"/>
            </a:pPr>
            <a:r>
              <a:rPr lang="en-US"/>
              <a:t>Write</a:t>
            </a:r>
            <a:endParaRPr/>
          </a:p>
        </p:txBody>
      </p:sp>
      <p:sp>
        <p:nvSpPr>
          <p:cNvPr id="224" name="Google Shape;224;p26"/>
          <p:cNvSpPr txBox="1"/>
          <p:nvPr>
            <p:ph idx="2" type="body"/>
          </p:nvPr>
        </p:nvSpPr>
        <p:spPr>
          <a:xfrm>
            <a:off x="4629150" y="2506662"/>
            <a:ext cx="38862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Append</a:t>
            </a:r>
            <a:endParaRPr/>
          </a:p>
          <a:p>
            <a:pPr indent="-228600" lvl="0" marL="228600" rtl="0" algn="l">
              <a:lnSpc>
                <a:spcPct val="90000"/>
              </a:lnSpc>
              <a:spcBef>
                <a:spcPts val="1000"/>
              </a:spcBef>
              <a:spcAft>
                <a:spcPts val="0"/>
              </a:spcAft>
              <a:buClr>
                <a:schemeClr val="dk1"/>
              </a:buClr>
              <a:buSzPts val="2800"/>
              <a:buChar char="•"/>
            </a:pPr>
            <a:r>
              <a:rPr lang="en-US"/>
              <a:t>Seek</a:t>
            </a:r>
            <a:endParaRPr/>
          </a:p>
          <a:p>
            <a:pPr indent="-228600" lvl="0" marL="228600" rtl="0" algn="l">
              <a:lnSpc>
                <a:spcPct val="90000"/>
              </a:lnSpc>
              <a:spcBef>
                <a:spcPts val="1000"/>
              </a:spcBef>
              <a:spcAft>
                <a:spcPts val="0"/>
              </a:spcAft>
              <a:buClr>
                <a:schemeClr val="dk1"/>
              </a:buClr>
              <a:buSzPts val="2800"/>
              <a:buChar char="•"/>
            </a:pPr>
            <a:r>
              <a:rPr lang="en-US"/>
              <a:t>Get attributes</a:t>
            </a:r>
            <a:endParaRPr/>
          </a:p>
          <a:p>
            <a:pPr indent="-228600" lvl="0" marL="228600" rtl="0" algn="l">
              <a:lnSpc>
                <a:spcPct val="90000"/>
              </a:lnSpc>
              <a:spcBef>
                <a:spcPts val="1000"/>
              </a:spcBef>
              <a:spcAft>
                <a:spcPts val="0"/>
              </a:spcAft>
              <a:buClr>
                <a:schemeClr val="dk1"/>
              </a:buClr>
              <a:buSzPts val="2800"/>
              <a:buChar char="•"/>
            </a:pPr>
            <a:r>
              <a:rPr lang="en-US"/>
              <a:t>Set attributes</a:t>
            </a:r>
            <a:endParaRPr/>
          </a:p>
          <a:p>
            <a:pPr indent="-228600" lvl="0" marL="228600" rtl="0" algn="l">
              <a:lnSpc>
                <a:spcPct val="90000"/>
              </a:lnSpc>
              <a:spcBef>
                <a:spcPts val="1000"/>
              </a:spcBef>
              <a:spcAft>
                <a:spcPts val="0"/>
              </a:spcAft>
              <a:buClr>
                <a:schemeClr val="dk1"/>
              </a:buClr>
              <a:buSzPts val="2800"/>
              <a:buChar char="•"/>
            </a:pPr>
            <a:r>
              <a:rPr lang="en-US"/>
              <a:t>Rename</a:t>
            </a:r>
            <a:endParaRPr/>
          </a:p>
        </p:txBody>
      </p:sp>
      <p:sp>
        <p:nvSpPr>
          <p:cNvPr id="225" name="Google Shape;225;p26"/>
          <p:cNvSpPr/>
          <p:nvPr/>
        </p:nvSpPr>
        <p:spPr>
          <a:xfrm>
            <a:off x="628650" y="1729343"/>
            <a:ext cx="85153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Files exist to store information and allow it to be retrieved later.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Program Using File System Calls (1)</a:t>
            </a:r>
            <a:endParaRPr/>
          </a:p>
        </p:txBody>
      </p:sp>
      <p:sp>
        <p:nvSpPr>
          <p:cNvPr id="231" name="Google Shape;231;p2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p:txBody>
      </p:sp>
      <p:pic>
        <p:nvPicPr>
          <p:cNvPr id="232" name="Google Shape;232;p27"/>
          <p:cNvPicPr preferRelativeResize="0"/>
          <p:nvPr/>
        </p:nvPicPr>
        <p:blipFill rotWithShape="1">
          <a:blip r:embed="rId3">
            <a:alphaModFix/>
          </a:blip>
          <a:srcRect b="0" l="0" r="0" t="0"/>
          <a:stretch/>
        </p:blipFill>
        <p:spPr>
          <a:xfrm>
            <a:off x="1028308" y="1825625"/>
            <a:ext cx="7087383" cy="4374861"/>
          </a:xfrm>
          <a:prstGeom prst="rect">
            <a:avLst/>
          </a:prstGeom>
          <a:noFill/>
          <a:ln>
            <a:noFill/>
          </a:ln>
        </p:spPr>
      </p:pic>
      <p:sp>
        <p:nvSpPr>
          <p:cNvPr id="233" name="Google Shape;233;p27"/>
          <p:cNvSpPr/>
          <p:nvPr/>
        </p:nvSpPr>
        <p:spPr>
          <a:xfrm>
            <a:off x="2996567" y="6176963"/>
            <a:ext cx="31508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simple program to copy a file.</a:t>
            </a:r>
            <a:endParaRPr sz="1800">
              <a:solidFill>
                <a:schemeClr val="dk1"/>
              </a:solidFill>
              <a:latin typeface="Calibri"/>
              <a:ea typeface="Calibri"/>
              <a:cs typeface="Calibri"/>
              <a:sym typeface="Calibri"/>
            </a:endParaRPr>
          </a:p>
        </p:txBody>
      </p:sp>
      <p:sp>
        <p:nvSpPr>
          <p:cNvPr id="234" name="Google Shape;234;p27"/>
          <p:cNvSpPr/>
          <p:nvPr/>
        </p:nvSpPr>
        <p:spPr>
          <a:xfrm>
            <a:off x="783410" y="4701695"/>
            <a:ext cx="342903" cy="390525"/>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Program Using File System Calls (2)</a:t>
            </a:r>
            <a:endParaRPr/>
          </a:p>
        </p:txBody>
      </p:sp>
      <p:sp>
        <p:nvSpPr>
          <p:cNvPr id="240" name="Google Shape;240;p2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41" name="Google Shape;241;p28"/>
          <p:cNvPicPr preferRelativeResize="0"/>
          <p:nvPr/>
        </p:nvPicPr>
        <p:blipFill rotWithShape="1">
          <a:blip r:embed="rId3">
            <a:alphaModFix/>
          </a:blip>
          <a:srcRect b="0" l="0" r="0" t="0"/>
          <a:stretch/>
        </p:blipFill>
        <p:spPr>
          <a:xfrm>
            <a:off x="840562" y="2253527"/>
            <a:ext cx="7462873" cy="3486636"/>
          </a:xfrm>
          <a:prstGeom prst="rect">
            <a:avLst/>
          </a:prstGeom>
          <a:noFill/>
          <a:ln>
            <a:noFill/>
          </a:ln>
        </p:spPr>
      </p:pic>
      <p:sp>
        <p:nvSpPr>
          <p:cNvPr id="242" name="Google Shape;242;p28"/>
          <p:cNvSpPr/>
          <p:nvPr/>
        </p:nvSpPr>
        <p:spPr>
          <a:xfrm>
            <a:off x="2996568" y="5807631"/>
            <a:ext cx="31508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simple program to copy a file.</a:t>
            </a:r>
            <a:endParaRPr sz="1800">
              <a:solidFill>
                <a:schemeClr val="dk1"/>
              </a:solidFill>
              <a:latin typeface="Calibri"/>
              <a:ea typeface="Calibri"/>
              <a:cs typeface="Calibri"/>
              <a:sym typeface="Calibri"/>
            </a:endParaRPr>
          </a:p>
        </p:txBody>
      </p:sp>
      <p:grpSp>
        <p:nvGrpSpPr>
          <p:cNvPr id="243" name="Google Shape;243;p28"/>
          <p:cNvGrpSpPr/>
          <p:nvPr/>
        </p:nvGrpSpPr>
        <p:grpSpPr>
          <a:xfrm>
            <a:off x="669110" y="3128962"/>
            <a:ext cx="342903" cy="877408"/>
            <a:chOff x="669110" y="3128962"/>
            <a:chExt cx="342903" cy="877408"/>
          </a:xfrm>
        </p:grpSpPr>
        <p:sp>
          <p:nvSpPr>
            <p:cNvPr id="244" name="Google Shape;244;p28"/>
            <p:cNvSpPr/>
            <p:nvPr/>
          </p:nvSpPr>
          <p:spPr>
            <a:xfrm>
              <a:off x="669110" y="3128962"/>
              <a:ext cx="342903" cy="390525"/>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28"/>
            <p:cNvSpPr/>
            <p:nvPr/>
          </p:nvSpPr>
          <p:spPr>
            <a:xfrm>
              <a:off x="669110" y="3615845"/>
              <a:ext cx="342903" cy="390525"/>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6" name="Google Shape;246;p28"/>
          <p:cNvGrpSpPr/>
          <p:nvPr/>
        </p:nvGrpSpPr>
        <p:grpSpPr>
          <a:xfrm>
            <a:off x="669110" y="4748212"/>
            <a:ext cx="342903" cy="877408"/>
            <a:chOff x="669110" y="4748212"/>
            <a:chExt cx="342903" cy="877408"/>
          </a:xfrm>
        </p:grpSpPr>
        <p:sp>
          <p:nvSpPr>
            <p:cNvPr id="247" name="Google Shape;247;p28"/>
            <p:cNvSpPr/>
            <p:nvPr/>
          </p:nvSpPr>
          <p:spPr>
            <a:xfrm>
              <a:off x="669110" y="4748212"/>
              <a:ext cx="342903" cy="390525"/>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28"/>
            <p:cNvSpPr/>
            <p:nvPr/>
          </p:nvSpPr>
          <p:spPr>
            <a:xfrm>
              <a:off x="669110" y="5235095"/>
              <a:ext cx="342903" cy="390525"/>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Program Using File System Calls (3)</a:t>
            </a:r>
            <a:endParaRPr/>
          </a:p>
        </p:txBody>
      </p:sp>
      <p:sp>
        <p:nvSpPr>
          <p:cNvPr id="254" name="Google Shape;254;p2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55" name="Google Shape;255;p29"/>
          <p:cNvPicPr preferRelativeResize="0"/>
          <p:nvPr/>
        </p:nvPicPr>
        <p:blipFill rotWithShape="1">
          <a:blip r:embed="rId3">
            <a:alphaModFix/>
          </a:blip>
          <a:srcRect b="0" l="0" r="0" t="0"/>
          <a:stretch/>
        </p:blipFill>
        <p:spPr>
          <a:xfrm>
            <a:off x="1095374" y="2127546"/>
            <a:ext cx="6953250" cy="3747496"/>
          </a:xfrm>
          <a:prstGeom prst="rect">
            <a:avLst/>
          </a:prstGeom>
          <a:noFill/>
          <a:ln>
            <a:noFill/>
          </a:ln>
        </p:spPr>
      </p:pic>
      <p:sp>
        <p:nvSpPr>
          <p:cNvPr id="256" name="Google Shape;256;p29"/>
          <p:cNvSpPr/>
          <p:nvPr/>
        </p:nvSpPr>
        <p:spPr>
          <a:xfrm>
            <a:off x="2996567" y="6176963"/>
            <a:ext cx="31508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simple program to copy a file.</a:t>
            </a:r>
            <a:endParaRPr sz="1800">
              <a:solidFill>
                <a:schemeClr val="dk1"/>
              </a:solidFill>
              <a:latin typeface="Calibri"/>
              <a:ea typeface="Calibri"/>
              <a:cs typeface="Calibri"/>
              <a:sym typeface="Calibri"/>
            </a:endParaRPr>
          </a:p>
        </p:txBody>
      </p:sp>
      <p:grpSp>
        <p:nvGrpSpPr>
          <p:cNvPr id="257" name="Google Shape;257;p29"/>
          <p:cNvGrpSpPr/>
          <p:nvPr/>
        </p:nvGrpSpPr>
        <p:grpSpPr>
          <a:xfrm>
            <a:off x="710790" y="4056542"/>
            <a:ext cx="342903" cy="648808"/>
            <a:chOff x="669110" y="4748212"/>
            <a:chExt cx="342903" cy="648808"/>
          </a:xfrm>
        </p:grpSpPr>
        <p:sp>
          <p:nvSpPr>
            <p:cNvPr id="258" name="Google Shape;258;p29"/>
            <p:cNvSpPr/>
            <p:nvPr/>
          </p:nvSpPr>
          <p:spPr>
            <a:xfrm>
              <a:off x="669110" y="4748212"/>
              <a:ext cx="342903" cy="390525"/>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29"/>
            <p:cNvSpPr/>
            <p:nvPr/>
          </p:nvSpPr>
          <p:spPr>
            <a:xfrm>
              <a:off x="669110" y="5006495"/>
              <a:ext cx="342903" cy="390525"/>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Directories (or Folders)</a:t>
            </a:r>
            <a:endParaRPr/>
          </a:p>
        </p:txBody>
      </p:sp>
      <p:sp>
        <p:nvSpPr>
          <p:cNvPr id="266" name="Google Shape;266;p30"/>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Directories (or Folders)</a:t>
            </a:r>
            <a:endParaRPr/>
          </a:p>
        </p:txBody>
      </p:sp>
      <p:sp>
        <p:nvSpPr>
          <p:cNvPr id="272" name="Google Shape;272;p3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SzPts val="2800"/>
              <a:buChar char="•"/>
            </a:pPr>
            <a:r>
              <a:rPr lang="en-US"/>
              <a:t>Persistent data structures organizing and maintaining information about files (entries)</a:t>
            </a:r>
            <a:endParaRPr/>
          </a:p>
          <a:p>
            <a:pPr indent="-292100" lvl="1" marL="685800" rtl="0" algn="l">
              <a:spcBef>
                <a:spcPts val="1000"/>
              </a:spcBef>
              <a:spcAft>
                <a:spcPts val="0"/>
              </a:spcAft>
              <a:buSzPts val="2800"/>
              <a:buChar char="•"/>
            </a:pPr>
            <a:r>
              <a:rPr lang="en-US"/>
              <a:t> Are files themselves</a:t>
            </a:r>
            <a:endParaRPr/>
          </a:p>
          <a:p>
            <a:pPr indent="-228600" lvl="0" marL="228600" rtl="0" algn="l">
              <a:lnSpc>
                <a:spcPct val="90000"/>
              </a:lnSpc>
              <a:spcBef>
                <a:spcPts val="1000"/>
              </a:spcBef>
              <a:spcAft>
                <a:spcPts val="0"/>
              </a:spcAft>
              <a:buSzPts val="2800"/>
              <a:buChar char="•"/>
            </a:pPr>
            <a:r>
              <a:rPr lang="en-US"/>
              <a:t>File attributes stored in-band or out-of-band:</a:t>
            </a:r>
            <a:endParaRPr/>
          </a:p>
          <a:p>
            <a:pPr indent="-292100" lvl="1" marL="685800" rtl="0" algn="l">
              <a:lnSpc>
                <a:spcPct val="90000"/>
              </a:lnSpc>
              <a:spcBef>
                <a:spcPts val="1000"/>
              </a:spcBef>
              <a:spcAft>
                <a:spcPts val="0"/>
              </a:spcAft>
              <a:buSzPts val="2800"/>
              <a:buChar char="•"/>
            </a:pPr>
            <a:r>
              <a:rPr lang="en-US"/>
              <a:t> Both in common use in modern file systems</a:t>
            </a:r>
            <a:endParaRPr/>
          </a:p>
          <a:p>
            <a:pPr indent="-228600" lvl="0" marL="228600" rtl="0" algn="l">
              <a:lnSpc>
                <a:spcPct val="90000"/>
              </a:lnSpc>
              <a:spcBef>
                <a:spcPts val="1000"/>
              </a:spcBef>
              <a:spcAft>
                <a:spcPts val="0"/>
              </a:spcAft>
              <a:buClr>
                <a:schemeClr val="dk1"/>
              </a:buClr>
              <a:buSzPts val="2800"/>
              <a:buChar char="•"/>
            </a:pPr>
            <a:r>
              <a:rPr lang="en-US"/>
              <a:t>Organizations</a:t>
            </a:r>
            <a:endParaRPr/>
          </a:p>
          <a:p>
            <a:pPr indent="-228600" lvl="1" marL="685800" rtl="0" algn="l">
              <a:lnSpc>
                <a:spcPct val="90000"/>
              </a:lnSpc>
              <a:spcBef>
                <a:spcPts val="500"/>
              </a:spcBef>
              <a:spcAft>
                <a:spcPts val="0"/>
              </a:spcAft>
              <a:buClr>
                <a:schemeClr val="dk1"/>
              </a:buClr>
              <a:buSzPts val="2400"/>
              <a:buChar char="•"/>
            </a:pPr>
            <a:r>
              <a:rPr lang="en-US"/>
              <a:t>Single-level</a:t>
            </a:r>
            <a:endParaRPr/>
          </a:p>
          <a:p>
            <a:pPr indent="-228600" lvl="1" marL="685800" rtl="0" algn="l">
              <a:lnSpc>
                <a:spcPct val="90000"/>
              </a:lnSpc>
              <a:spcBef>
                <a:spcPts val="500"/>
              </a:spcBef>
              <a:spcAft>
                <a:spcPts val="0"/>
              </a:spcAft>
              <a:buClr>
                <a:schemeClr val="dk1"/>
              </a:buClr>
              <a:buSzPts val="2400"/>
              <a:buChar char="•"/>
            </a:pPr>
            <a:r>
              <a:rPr lang="en-US"/>
              <a:t>Hierarchical </a:t>
            </a:r>
            <a:endParaRPr/>
          </a:p>
        </p:txBody>
      </p:sp>
      <p:pic>
        <p:nvPicPr>
          <p:cNvPr id="273" name="Google Shape;273;p31"/>
          <p:cNvPicPr preferRelativeResize="0"/>
          <p:nvPr/>
        </p:nvPicPr>
        <p:blipFill>
          <a:blip r:embed="rId3">
            <a:alphaModFix/>
          </a:blip>
          <a:stretch>
            <a:fillRect/>
          </a:stretch>
        </p:blipFill>
        <p:spPr>
          <a:xfrm>
            <a:off x="746213" y="4190729"/>
            <a:ext cx="6653625" cy="252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System (1)</a:t>
            </a:r>
            <a:endParaRPr/>
          </a:p>
        </p:txBody>
      </p:sp>
      <p:sp>
        <p:nvSpPr>
          <p:cNvPr id="96" name="Google Shape;96;p1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Why File Systems? → Store information long term</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latin typeface="Calibri"/>
                <a:ea typeface="Calibri"/>
                <a:cs typeface="Calibri"/>
                <a:sym typeface="Calibri"/>
              </a:rPr>
              <a:t>Essential requirements for long-term information storage</a:t>
            </a:r>
            <a:endParaRPr/>
          </a:p>
          <a:p>
            <a:pPr indent="-514350" lvl="0" marL="514350" rtl="0" algn="l">
              <a:lnSpc>
                <a:spcPct val="90000"/>
              </a:lnSpc>
              <a:spcBef>
                <a:spcPts val="1000"/>
              </a:spcBef>
              <a:spcAft>
                <a:spcPts val="0"/>
              </a:spcAft>
              <a:buClr>
                <a:schemeClr val="dk1"/>
              </a:buClr>
              <a:buSzPts val="2800"/>
              <a:buFont typeface="Calibri"/>
              <a:buAutoNum type="arabicParenR"/>
            </a:pPr>
            <a:r>
              <a:rPr lang="en-US">
                <a:latin typeface="Calibri"/>
                <a:ea typeface="Calibri"/>
                <a:cs typeface="Calibri"/>
                <a:sym typeface="Calibri"/>
              </a:rPr>
              <a:t>It must be possible to store a </a:t>
            </a:r>
            <a:r>
              <a:rPr b="1" lang="en-US">
                <a:latin typeface="Calibri"/>
                <a:ea typeface="Calibri"/>
                <a:cs typeface="Calibri"/>
                <a:sym typeface="Calibri"/>
              </a:rPr>
              <a:t>very large amount </a:t>
            </a:r>
            <a:r>
              <a:rPr lang="en-US">
                <a:latin typeface="Calibri"/>
                <a:ea typeface="Calibri"/>
                <a:cs typeface="Calibri"/>
                <a:sym typeface="Calibri"/>
              </a:rPr>
              <a:t>of information</a:t>
            </a:r>
            <a:endParaRPr/>
          </a:p>
          <a:p>
            <a:pPr indent="-514350" lvl="0" marL="514350" rtl="0" algn="l">
              <a:lnSpc>
                <a:spcPct val="90000"/>
              </a:lnSpc>
              <a:spcBef>
                <a:spcPts val="1000"/>
              </a:spcBef>
              <a:spcAft>
                <a:spcPts val="0"/>
              </a:spcAft>
              <a:buClr>
                <a:schemeClr val="dk1"/>
              </a:buClr>
              <a:buSzPts val="2800"/>
              <a:buFont typeface="Calibri"/>
              <a:buAutoNum type="arabicParenR"/>
            </a:pPr>
            <a:r>
              <a:rPr lang="en-US">
                <a:latin typeface="Calibri"/>
                <a:ea typeface="Calibri"/>
                <a:cs typeface="Calibri"/>
                <a:sym typeface="Calibri"/>
              </a:rPr>
              <a:t>Information must </a:t>
            </a:r>
            <a:r>
              <a:rPr b="1" lang="en-US">
                <a:latin typeface="Calibri"/>
                <a:ea typeface="Calibri"/>
                <a:cs typeface="Calibri"/>
                <a:sym typeface="Calibri"/>
              </a:rPr>
              <a:t>survive termination of process </a:t>
            </a:r>
            <a:r>
              <a:rPr lang="en-US">
                <a:latin typeface="Calibri"/>
                <a:ea typeface="Calibri"/>
                <a:cs typeface="Calibri"/>
                <a:sym typeface="Calibri"/>
              </a:rPr>
              <a:t>using it</a:t>
            </a:r>
            <a:endParaRPr/>
          </a:p>
          <a:p>
            <a:pPr indent="-514350" lvl="0" marL="514350" rtl="0" algn="l">
              <a:lnSpc>
                <a:spcPct val="90000"/>
              </a:lnSpc>
              <a:spcBef>
                <a:spcPts val="1000"/>
              </a:spcBef>
              <a:spcAft>
                <a:spcPts val="0"/>
              </a:spcAft>
              <a:buClr>
                <a:schemeClr val="dk1"/>
              </a:buClr>
              <a:buSzPts val="2800"/>
              <a:buFont typeface="Calibri"/>
              <a:buAutoNum type="arabicParenR"/>
            </a:pPr>
            <a:r>
              <a:rPr b="1" lang="en-US">
                <a:latin typeface="Calibri"/>
                <a:ea typeface="Calibri"/>
                <a:cs typeface="Calibri"/>
                <a:sym typeface="Calibri"/>
              </a:rPr>
              <a:t>Multiple processes </a:t>
            </a:r>
            <a:r>
              <a:rPr lang="en-US">
                <a:latin typeface="Calibri"/>
                <a:ea typeface="Calibri"/>
                <a:cs typeface="Calibri"/>
                <a:sym typeface="Calibri"/>
              </a:rPr>
              <a:t>must be able to </a:t>
            </a:r>
            <a:r>
              <a:rPr b="1" lang="en-US">
                <a:latin typeface="Calibri"/>
                <a:ea typeface="Calibri"/>
                <a:cs typeface="Calibri"/>
                <a:sym typeface="Calibri"/>
              </a:rPr>
              <a:t>access</a:t>
            </a:r>
            <a:r>
              <a:rPr lang="en-US">
                <a:latin typeface="Calibri"/>
                <a:ea typeface="Calibri"/>
                <a:cs typeface="Calibri"/>
                <a:sym typeface="Calibri"/>
              </a:rPr>
              <a:t> information concurrently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Directories (or Folders)</a:t>
            </a:r>
            <a:endParaRPr/>
          </a:p>
        </p:txBody>
      </p:sp>
      <p:sp>
        <p:nvSpPr>
          <p:cNvPr id="279" name="Google Shape;279;p32"/>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SzPts val="2800"/>
              <a:buChar char="•"/>
            </a:pPr>
            <a:r>
              <a:rPr lang="en-US"/>
              <a:t>Persistent data structures organizing and maintaining information about files (entries)</a:t>
            </a:r>
            <a:endParaRPr/>
          </a:p>
          <a:p>
            <a:pPr indent="-292100" lvl="1" marL="685800" rtl="0" algn="l">
              <a:spcBef>
                <a:spcPts val="1000"/>
              </a:spcBef>
              <a:spcAft>
                <a:spcPts val="0"/>
              </a:spcAft>
              <a:buSzPts val="2800"/>
              <a:buChar char="•"/>
            </a:pPr>
            <a:r>
              <a:rPr lang="en-US"/>
              <a:t> Are files themselves</a:t>
            </a:r>
            <a:endParaRPr/>
          </a:p>
          <a:p>
            <a:pPr indent="-228600" lvl="0" marL="228600" rtl="0" algn="l">
              <a:lnSpc>
                <a:spcPct val="90000"/>
              </a:lnSpc>
              <a:spcBef>
                <a:spcPts val="1000"/>
              </a:spcBef>
              <a:spcAft>
                <a:spcPts val="0"/>
              </a:spcAft>
              <a:buSzPts val="2800"/>
              <a:buChar char="•"/>
            </a:pPr>
            <a:r>
              <a:rPr lang="en-US"/>
              <a:t>File attributes stored in-band or out-of-band:</a:t>
            </a:r>
            <a:endParaRPr/>
          </a:p>
          <a:p>
            <a:pPr indent="-292100" lvl="1" marL="685800" rtl="0" algn="l">
              <a:lnSpc>
                <a:spcPct val="90000"/>
              </a:lnSpc>
              <a:spcBef>
                <a:spcPts val="1000"/>
              </a:spcBef>
              <a:spcAft>
                <a:spcPts val="0"/>
              </a:spcAft>
              <a:buSzPts val="2800"/>
              <a:buChar char="•"/>
            </a:pPr>
            <a:r>
              <a:rPr lang="en-US"/>
              <a:t> Both in common use in modern file systems</a:t>
            </a:r>
            <a:endParaRPr/>
          </a:p>
          <a:p>
            <a:pPr indent="-228600" lvl="0" marL="228600" rtl="0" algn="l">
              <a:lnSpc>
                <a:spcPct val="90000"/>
              </a:lnSpc>
              <a:spcBef>
                <a:spcPts val="1000"/>
              </a:spcBef>
              <a:spcAft>
                <a:spcPts val="0"/>
              </a:spcAft>
              <a:buClr>
                <a:schemeClr val="dk1"/>
              </a:buClr>
              <a:buSzPts val="2800"/>
              <a:buChar char="•"/>
            </a:pPr>
            <a:r>
              <a:rPr lang="en-US"/>
              <a:t>Organization</a:t>
            </a:r>
            <a:endParaRPr/>
          </a:p>
          <a:p>
            <a:pPr indent="-228600" lvl="1" marL="685800" rtl="0" algn="l">
              <a:lnSpc>
                <a:spcPct val="90000"/>
              </a:lnSpc>
              <a:spcBef>
                <a:spcPts val="500"/>
              </a:spcBef>
              <a:spcAft>
                <a:spcPts val="0"/>
              </a:spcAft>
              <a:buClr>
                <a:schemeClr val="dk1"/>
              </a:buClr>
              <a:buSzPts val="2400"/>
              <a:buChar char="•"/>
            </a:pPr>
            <a:r>
              <a:rPr lang="en-US"/>
              <a:t>Single-level</a:t>
            </a:r>
            <a:endParaRPr/>
          </a:p>
          <a:p>
            <a:pPr indent="-228600" lvl="1" marL="685800" rtl="0" algn="l">
              <a:lnSpc>
                <a:spcPct val="90000"/>
              </a:lnSpc>
              <a:spcBef>
                <a:spcPts val="500"/>
              </a:spcBef>
              <a:spcAft>
                <a:spcPts val="0"/>
              </a:spcAft>
              <a:buClr>
                <a:schemeClr val="dk1"/>
              </a:buClr>
              <a:buSzPts val="2400"/>
              <a:buChar char="•"/>
            </a:pPr>
            <a:r>
              <a:rPr lang="en-US"/>
              <a:t>Hierarchical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Single-Level Directory Systems</a:t>
            </a:r>
            <a:endParaRPr/>
          </a:p>
        </p:txBody>
      </p:sp>
      <p:sp>
        <p:nvSpPr>
          <p:cNvPr id="285" name="Google Shape;285;p3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Simplest form</a:t>
            </a:r>
            <a:endParaRPr/>
          </a:p>
          <a:p>
            <a:pPr indent="-228600" lvl="1" marL="685800" rtl="0" algn="l">
              <a:lnSpc>
                <a:spcPct val="90000"/>
              </a:lnSpc>
              <a:spcBef>
                <a:spcPts val="500"/>
              </a:spcBef>
              <a:spcAft>
                <a:spcPts val="0"/>
              </a:spcAft>
              <a:buClr>
                <a:schemeClr val="dk1"/>
              </a:buClr>
              <a:buSzPts val="2400"/>
              <a:buChar char="•"/>
            </a:pPr>
            <a:r>
              <a:rPr lang="en-US"/>
              <a:t>Single root directory</a:t>
            </a:r>
            <a:endParaRPr/>
          </a:p>
          <a:p>
            <a:pPr indent="-228600" lvl="1" marL="685800" rtl="0" algn="l">
              <a:lnSpc>
                <a:spcPct val="90000"/>
              </a:lnSpc>
              <a:spcBef>
                <a:spcPts val="500"/>
              </a:spcBef>
              <a:spcAft>
                <a:spcPts val="0"/>
              </a:spcAft>
              <a:buClr>
                <a:schemeClr val="dk1"/>
              </a:buClr>
              <a:buSzPts val="2400"/>
              <a:buChar char="•"/>
            </a:pPr>
            <a:r>
              <a:rPr lang="en-US"/>
              <a:t>Flat file system</a:t>
            </a:r>
            <a:endParaRPr/>
          </a:p>
          <a:p>
            <a:pPr indent="-228600" lvl="1" marL="685800" rtl="0" algn="l">
              <a:lnSpc>
                <a:spcPct val="90000"/>
              </a:lnSpc>
              <a:spcBef>
                <a:spcPts val="500"/>
              </a:spcBef>
              <a:spcAft>
                <a:spcPts val="0"/>
              </a:spcAft>
              <a:buClr>
                <a:schemeClr val="dk1"/>
              </a:buClr>
              <a:buSzPts val="2400"/>
              <a:buChar char="•"/>
            </a:pPr>
            <a:r>
              <a:rPr lang="en-US"/>
              <a:t>Legacy solution</a:t>
            </a:r>
            <a:endParaRPr/>
          </a:p>
        </p:txBody>
      </p:sp>
      <p:pic>
        <p:nvPicPr>
          <p:cNvPr id="286" name="Google Shape;286;p33"/>
          <p:cNvPicPr preferRelativeResize="0"/>
          <p:nvPr/>
        </p:nvPicPr>
        <p:blipFill rotWithShape="1">
          <a:blip r:embed="rId3">
            <a:alphaModFix/>
          </a:blip>
          <a:srcRect b="0" l="0" r="0" t="0"/>
          <a:stretch/>
        </p:blipFill>
        <p:spPr>
          <a:xfrm>
            <a:off x="3193474" y="3704839"/>
            <a:ext cx="3581400" cy="1695450"/>
          </a:xfrm>
          <a:prstGeom prst="rect">
            <a:avLst/>
          </a:prstGeom>
          <a:noFill/>
          <a:ln>
            <a:noFill/>
          </a:ln>
        </p:spPr>
      </p:pic>
      <p:sp>
        <p:nvSpPr>
          <p:cNvPr id="287" name="Google Shape;287;p33"/>
          <p:cNvSpPr/>
          <p:nvPr/>
        </p:nvSpPr>
        <p:spPr>
          <a:xfrm>
            <a:off x="628650" y="5530632"/>
            <a:ext cx="78867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single-level directory system containing four files. (MOS Figure 4-6.)</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Hierarchical Directory Systems</a:t>
            </a:r>
            <a:endParaRPr/>
          </a:p>
        </p:txBody>
      </p:sp>
      <p:pic>
        <p:nvPicPr>
          <p:cNvPr id="293" name="Google Shape;293;p34"/>
          <p:cNvPicPr preferRelativeResize="0"/>
          <p:nvPr/>
        </p:nvPicPr>
        <p:blipFill rotWithShape="1">
          <a:blip r:embed="rId3">
            <a:alphaModFix/>
          </a:blip>
          <a:srcRect b="0" l="0" r="0" t="0"/>
          <a:stretch/>
        </p:blipFill>
        <p:spPr>
          <a:xfrm>
            <a:off x="1382924" y="2004001"/>
            <a:ext cx="6657677" cy="3994585"/>
          </a:xfrm>
          <a:prstGeom prst="rect">
            <a:avLst/>
          </a:prstGeom>
          <a:noFill/>
          <a:ln>
            <a:noFill/>
          </a:ln>
        </p:spPr>
      </p:pic>
      <p:sp>
        <p:nvSpPr>
          <p:cNvPr id="294" name="Google Shape;294;p34"/>
          <p:cNvSpPr/>
          <p:nvPr/>
        </p:nvSpPr>
        <p:spPr>
          <a:xfrm>
            <a:off x="979574" y="6176963"/>
            <a:ext cx="71848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hierarchical directory system with three users (A, B, C). (MOS Figure 4-7.)</a:t>
            </a:r>
            <a:endParaRPr sz="1800">
              <a:solidFill>
                <a:schemeClr val="dk1"/>
              </a:solidFill>
              <a:latin typeface="Calibri"/>
              <a:ea typeface="Calibri"/>
              <a:cs typeface="Calibri"/>
              <a:sym typeface="Calibri"/>
            </a:endParaRPr>
          </a:p>
        </p:txBody>
      </p:sp>
      <p:grpSp>
        <p:nvGrpSpPr>
          <p:cNvPr id="295" name="Google Shape;295;p34"/>
          <p:cNvGrpSpPr/>
          <p:nvPr/>
        </p:nvGrpSpPr>
        <p:grpSpPr>
          <a:xfrm>
            <a:off x="7186550" y="2421450"/>
            <a:ext cx="1300275" cy="821775"/>
            <a:chOff x="573225" y="2043950"/>
            <a:chExt cx="1300275" cy="821775"/>
          </a:xfrm>
        </p:grpSpPr>
        <p:sp>
          <p:nvSpPr>
            <p:cNvPr id="296" name="Google Shape;296;p34"/>
            <p:cNvSpPr/>
            <p:nvPr/>
          </p:nvSpPr>
          <p:spPr>
            <a:xfrm>
              <a:off x="594225" y="2104250"/>
              <a:ext cx="265500" cy="279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573225" y="2507075"/>
              <a:ext cx="307500" cy="317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txBox="1"/>
            <p:nvPr/>
          </p:nvSpPr>
          <p:spPr>
            <a:xfrm>
              <a:off x="901800" y="2043950"/>
              <a:ext cx="9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Directory</a:t>
              </a:r>
              <a:endParaRPr/>
            </a:p>
          </p:txBody>
        </p:sp>
        <p:sp>
          <p:nvSpPr>
            <p:cNvPr id="299" name="Google Shape;299;p34"/>
            <p:cNvSpPr txBox="1"/>
            <p:nvPr/>
          </p:nvSpPr>
          <p:spPr>
            <a:xfrm>
              <a:off x="901800" y="2465525"/>
              <a:ext cx="9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File</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Path Names</a:t>
            </a:r>
            <a:endParaRPr/>
          </a:p>
        </p:txBody>
      </p:sp>
      <p:sp>
        <p:nvSpPr>
          <p:cNvPr id="305" name="Google Shape;305;p35"/>
          <p:cNvSpPr txBox="1"/>
          <p:nvPr>
            <p:ph idx="1" type="body"/>
          </p:nvPr>
        </p:nvSpPr>
        <p:spPr>
          <a:xfrm>
            <a:off x="628650" y="1825625"/>
            <a:ext cx="3937595"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Hierarchical directory</a:t>
            </a:r>
            <a:endParaRPr/>
          </a:p>
          <a:p>
            <a:pPr indent="-228600" lvl="1" marL="685800" rtl="0" algn="l">
              <a:lnSpc>
                <a:spcPct val="90000"/>
              </a:lnSpc>
              <a:spcBef>
                <a:spcPts val="500"/>
              </a:spcBef>
              <a:spcAft>
                <a:spcPts val="0"/>
              </a:spcAft>
              <a:buClr>
                <a:schemeClr val="dk1"/>
              </a:buClr>
              <a:buSzPct val="100000"/>
              <a:buChar char="•"/>
            </a:pPr>
            <a:r>
              <a:rPr lang="en-US"/>
              <a:t>How to name the location of a file?</a:t>
            </a:r>
            <a:endParaRPr/>
          </a:p>
          <a:p>
            <a:pPr indent="-228600" lvl="1" marL="685800" rtl="0" algn="l">
              <a:lnSpc>
                <a:spcPct val="90000"/>
              </a:lnSpc>
              <a:spcBef>
                <a:spcPts val="500"/>
              </a:spcBef>
              <a:spcAft>
                <a:spcPts val="0"/>
              </a:spcAft>
              <a:buClr>
                <a:schemeClr val="dk1"/>
              </a:buClr>
              <a:buSzPct val="100000"/>
              <a:buChar char="•"/>
            </a:pPr>
            <a:r>
              <a:rPr lang="en-US"/>
              <a:t>Path</a:t>
            </a:r>
            <a:endParaRPr/>
          </a:p>
          <a:p>
            <a:pPr indent="-228600" lvl="2" marL="1143000" rtl="0" algn="l">
              <a:lnSpc>
                <a:spcPct val="90000"/>
              </a:lnSpc>
              <a:spcBef>
                <a:spcPts val="500"/>
              </a:spcBef>
              <a:spcAft>
                <a:spcPts val="0"/>
              </a:spcAft>
              <a:buClr>
                <a:schemeClr val="dk1"/>
              </a:buClr>
              <a:buSzPct val="100000"/>
              <a:buChar char="•"/>
            </a:pPr>
            <a:r>
              <a:rPr lang="en-US"/>
              <a:t>Name</a:t>
            </a:r>
            <a:endParaRPr/>
          </a:p>
          <a:p>
            <a:pPr indent="-228600" lvl="2" marL="1143000" rtl="0" algn="l">
              <a:lnSpc>
                <a:spcPct val="90000"/>
              </a:lnSpc>
              <a:spcBef>
                <a:spcPts val="500"/>
              </a:spcBef>
              <a:spcAft>
                <a:spcPts val="0"/>
              </a:spcAft>
              <a:buClr>
                <a:schemeClr val="dk1"/>
              </a:buClr>
              <a:buSzPct val="100000"/>
              <a:buChar char="•"/>
            </a:pPr>
            <a:r>
              <a:rPr lang="en-US"/>
              <a:t>Separator (\, /, &gt;, …)</a:t>
            </a:r>
            <a:endParaRPr/>
          </a:p>
          <a:p>
            <a:pPr indent="-228600" lvl="1" marL="685800" rtl="0" algn="l">
              <a:lnSpc>
                <a:spcPct val="90000"/>
              </a:lnSpc>
              <a:spcBef>
                <a:spcPts val="500"/>
              </a:spcBef>
              <a:spcAft>
                <a:spcPts val="0"/>
              </a:spcAft>
              <a:buClr>
                <a:schemeClr val="dk1"/>
              </a:buClr>
              <a:buSzPct val="100000"/>
              <a:buChar char="•"/>
            </a:pPr>
            <a:r>
              <a:rPr lang="en-US"/>
              <a:t>Current (working) directory</a:t>
            </a:r>
            <a:endParaRPr/>
          </a:p>
          <a:p>
            <a:pPr indent="-122872" lvl="8" marL="3886200" rtl="0" algn="l">
              <a:lnSpc>
                <a:spcPct val="90000"/>
              </a:lnSpc>
              <a:spcBef>
                <a:spcPts val="5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Examples</a:t>
            </a:r>
            <a:endParaRPr/>
          </a:p>
          <a:p>
            <a:pPr indent="-228600" lvl="1" marL="685800" rtl="0" algn="l">
              <a:lnSpc>
                <a:spcPct val="90000"/>
              </a:lnSpc>
              <a:spcBef>
                <a:spcPts val="500"/>
              </a:spcBef>
              <a:spcAft>
                <a:spcPts val="0"/>
              </a:spcAft>
              <a:buClr>
                <a:schemeClr val="dk1"/>
              </a:buClr>
              <a:buSzPct val="100000"/>
              <a:buChar char="•"/>
            </a:pPr>
            <a:r>
              <a:rPr lang="en-US"/>
              <a:t>Windows \usr\ast</a:t>
            </a:r>
            <a:endParaRPr/>
          </a:p>
          <a:p>
            <a:pPr indent="-228600" lvl="1" marL="685800" rtl="0" algn="l">
              <a:lnSpc>
                <a:spcPct val="90000"/>
              </a:lnSpc>
              <a:spcBef>
                <a:spcPts val="500"/>
              </a:spcBef>
              <a:spcAft>
                <a:spcPts val="0"/>
              </a:spcAft>
              <a:buClr>
                <a:schemeClr val="dk1"/>
              </a:buClr>
              <a:buSzPct val="100000"/>
              <a:buChar char="•"/>
            </a:pPr>
            <a:r>
              <a:rPr lang="en-US"/>
              <a:t>UNIX /usr/ast</a:t>
            </a:r>
            <a:endParaRPr/>
          </a:p>
          <a:p>
            <a:pPr indent="-228600" lvl="1" marL="685800" rtl="0" algn="l">
              <a:lnSpc>
                <a:spcPct val="90000"/>
              </a:lnSpc>
              <a:spcBef>
                <a:spcPts val="500"/>
              </a:spcBef>
              <a:spcAft>
                <a:spcPts val="0"/>
              </a:spcAft>
              <a:buClr>
                <a:schemeClr val="dk1"/>
              </a:buClr>
              <a:buSzPct val="100000"/>
              <a:buChar char="•"/>
            </a:pPr>
            <a:r>
              <a:rPr lang="en-US"/>
              <a:t>MULTICS &gt;usr&gt;ast</a:t>
            </a:r>
            <a:endParaRPr/>
          </a:p>
          <a:p>
            <a:pPr indent="-64135" lvl="0" marL="228600" rtl="0" algn="l">
              <a:lnSpc>
                <a:spcPct val="90000"/>
              </a:lnSpc>
              <a:spcBef>
                <a:spcPts val="1000"/>
              </a:spcBef>
              <a:spcAft>
                <a:spcPts val="0"/>
              </a:spcAft>
              <a:buClr>
                <a:schemeClr val="dk1"/>
              </a:buClr>
              <a:buSzPct val="100000"/>
              <a:buNone/>
            </a:pPr>
            <a:r>
              <a:t/>
            </a:r>
            <a:endParaRPr/>
          </a:p>
        </p:txBody>
      </p:sp>
      <p:pic>
        <p:nvPicPr>
          <p:cNvPr id="306" name="Google Shape;306;p35"/>
          <p:cNvPicPr preferRelativeResize="0"/>
          <p:nvPr/>
        </p:nvPicPr>
        <p:blipFill rotWithShape="1">
          <a:blip r:embed="rId3">
            <a:alphaModFix/>
          </a:blip>
          <a:srcRect b="0" l="0" r="0" t="0"/>
          <a:stretch/>
        </p:blipFill>
        <p:spPr>
          <a:xfrm>
            <a:off x="4282781" y="1825625"/>
            <a:ext cx="4577755" cy="4119419"/>
          </a:xfrm>
          <a:prstGeom prst="rect">
            <a:avLst/>
          </a:prstGeom>
          <a:noFill/>
          <a:ln>
            <a:noFill/>
          </a:ln>
        </p:spPr>
      </p:pic>
      <p:sp>
        <p:nvSpPr>
          <p:cNvPr id="307" name="Google Shape;307;p35"/>
          <p:cNvSpPr/>
          <p:nvPr/>
        </p:nvSpPr>
        <p:spPr>
          <a:xfrm>
            <a:off x="4566245" y="6079980"/>
            <a:ext cx="4572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UNIX directory tree. (MOS Figure 4-8.)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Directory Operations</a:t>
            </a:r>
            <a:endParaRPr/>
          </a:p>
        </p:txBody>
      </p:sp>
      <p:sp>
        <p:nvSpPr>
          <p:cNvPr id="314" name="Google Shape;314;p36"/>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Create</a:t>
            </a:r>
            <a:endParaRPr/>
          </a:p>
          <a:p>
            <a:pPr indent="-228600" lvl="1" marL="685800" rtl="0" algn="l">
              <a:lnSpc>
                <a:spcPct val="90000"/>
              </a:lnSpc>
              <a:spcBef>
                <a:spcPts val="500"/>
              </a:spcBef>
              <a:spcAft>
                <a:spcPts val="0"/>
              </a:spcAft>
              <a:buClr>
                <a:schemeClr val="dk1"/>
              </a:buClr>
              <a:buSzPts val="2400"/>
              <a:buChar char="•"/>
            </a:pPr>
            <a:r>
              <a:rPr lang="en-US"/>
              <a:t>.</a:t>
            </a:r>
            <a:endParaRPr/>
          </a:p>
          <a:p>
            <a:pPr indent="-228600" lvl="1" marL="685800" rtl="0" algn="l">
              <a:lnSpc>
                <a:spcPct val="90000"/>
              </a:lnSpc>
              <a:spcBef>
                <a:spcPts val="500"/>
              </a:spcBef>
              <a:spcAft>
                <a:spcPts val="0"/>
              </a:spcAft>
              <a:buClr>
                <a:schemeClr val="dk1"/>
              </a:buClr>
              <a:buSzPts val="2400"/>
              <a:buChar char="•"/>
            </a:pPr>
            <a:r>
              <a:rPr lang="en-US"/>
              <a:t>..</a:t>
            </a:r>
            <a:endParaRPr/>
          </a:p>
          <a:p>
            <a:pPr indent="-228600" lvl="0" marL="228600" rtl="0" algn="l">
              <a:lnSpc>
                <a:spcPct val="90000"/>
              </a:lnSpc>
              <a:spcBef>
                <a:spcPts val="1000"/>
              </a:spcBef>
              <a:spcAft>
                <a:spcPts val="0"/>
              </a:spcAft>
              <a:buClr>
                <a:schemeClr val="dk1"/>
              </a:buClr>
              <a:buSzPts val="2800"/>
              <a:buChar char="•"/>
            </a:pPr>
            <a:r>
              <a:rPr lang="en-US"/>
              <a:t>Delete</a:t>
            </a:r>
            <a:endParaRPr/>
          </a:p>
          <a:p>
            <a:pPr indent="-228600" lvl="0" marL="228600" rtl="0" algn="l">
              <a:lnSpc>
                <a:spcPct val="90000"/>
              </a:lnSpc>
              <a:spcBef>
                <a:spcPts val="1000"/>
              </a:spcBef>
              <a:spcAft>
                <a:spcPts val="0"/>
              </a:spcAft>
              <a:buClr>
                <a:schemeClr val="dk1"/>
              </a:buClr>
              <a:buSzPts val="2800"/>
              <a:buChar char="•"/>
            </a:pPr>
            <a:r>
              <a:rPr lang="en-US"/>
              <a:t>Opendir</a:t>
            </a:r>
            <a:endParaRPr/>
          </a:p>
          <a:p>
            <a:pPr indent="-228600" lvl="0" marL="228600" rtl="0" algn="l">
              <a:lnSpc>
                <a:spcPct val="90000"/>
              </a:lnSpc>
              <a:spcBef>
                <a:spcPts val="1000"/>
              </a:spcBef>
              <a:spcAft>
                <a:spcPts val="0"/>
              </a:spcAft>
              <a:buClr>
                <a:schemeClr val="dk1"/>
              </a:buClr>
              <a:buSzPts val="2800"/>
              <a:buChar char="•"/>
            </a:pPr>
            <a:r>
              <a:rPr lang="en-US"/>
              <a:t>Closedir</a:t>
            </a:r>
            <a:endParaRPr/>
          </a:p>
        </p:txBody>
      </p:sp>
      <p:sp>
        <p:nvSpPr>
          <p:cNvPr id="315" name="Google Shape;315;p36"/>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Readdir</a:t>
            </a:r>
            <a:endParaRPr/>
          </a:p>
          <a:p>
            <a:pPr indent="-228600" lvl="0" marL="228600" rtl="0" algn="l">
              <a:lnSpc>
                <a:spcPct val="90000"/>
              </a:lnSpc>
              <a:spcBef>
                <a:spcPts val="1000"/>
              </a:spcBef>
              <a:spcAft>
                <a:spcPts val="0"/>
              </a:spcAft>
              <a:buClr>
                <a:schemeClr val="dk1"/>
              </a:buClr>
              <a:buSzPts val="2800"/>
              <a:buChar char="•"/>
            </a:pPr>
            <a:r>
              <a:rPr lang="en-US"/>
              <a:t>Rename</a:t>
            </a:r>
            <a:endParaRPr/>
          </a:p>
          <a:p>
            <a:pPr indent="-228600" lvl="0" marL="228600" rtl="0" algn="l">
              <a:lnSpc>
                <a:spcPct val="90000"/>
              </a:lnSpc>
              <a:spcBef>
                <a:spcPts val="1000"/>
              </a:spcBef>
              <a:spcAft>
                <a:spcPts val="0"/>
              </a:spcAft>
              <a:buClr>
                <a:schemeClr val="dk1"/>
              </a:buClr>
              <a:buSzPts val="2800"/>
              <a:buChar char="•"/>
            </a:pPr>
            <a:r>
              <a:rPr lang="en-US"/>
              <a:t>Link</a:t>
            </a:r>
            <a:endParaRPr/>
          </a:p>
          <a:p>
            <a:pPr indent="-228600" lvl="1" marL="685800" rtl="0" algn="l">
              <a:lnSpc>
                <a:spcPct val="90000"/>
              </a:lnSpc>
              <a:spcBef>
                <a:spcPts val="500"/>
              </a:spcBef>
              <a:spcAft>
                <a:spcPts val="0"/>
              </a:spcAft>
              <a:buClr>
                <a:schemeClr val="dk1"/>
              </a:buClr>
              <a:buSzPts val="2400"/>
              <a:buChar char="•"/>
            </a:pPr>
            <a:r>
              <a:rPr lang="en-US"/>
              <a:t>Hard</a:t>
            </a:r>
            <a:endParaRPr/>
          </a:p>
          <a:p>
            <a:pPr indent="-228600" lvl="1" marL="685800" rtl="0" algn="l">
              <a:lnSpc>
                <a:spcPct val="90000"/>
              </a:lnSpc>
              <a:spcBef>
                <a:spcPts val="500"/>
              </a:spcBef>
              <a:spcAft>
                <a:spcPts val="0"/>
              </a:spcAft>
              <a:buClr>
                <a:schemeClr val="dk1"/>
              </a:buClr>
              <a:buSzPts val="2400"/>
              <a:buChar char="•"/>
            </a:pPr>
            <a:r>
              <a:rPr lang="en-US"/>
              <a:t>Soft</a:t>
            </a:r>
            <a:endParaRPr/>
          </a:p>
          <a:p>
            <a:pPr indent="-228600" lvl="0" marL="228600" rtl="0" algn="l">
              <a:lnSpc>
                <a:spcPct val="90000"/>
              </a:lnSpc>
              <a:spcBef>
                <a:spcPts val="1000"/>
              </a:spcBef>
              <a:spcAft>
                <a:spcPts val="0"/>
              </a:spcAft>
              <a:buClr>
                <a:schemeClr val="dk1"/>
              </a:buClr>
              <a:buSzPts val="2800"/>
              <a:buChar char="•"/>
            </a:pPr>
            <a:r>
              <a:rPr lang="en-US"/>
              <a:t>Unlink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File System Implementation</a:t>
            </a:r>
            <a:endParaRPr/>
          </a:p>
        </p:txBody>
      </p:sp>
      <p:sp>
        <p:nvSpPr>
          <p:cNvPr id="322" name="Google Shape;322;p37"/>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p:nvPr/>
        </p:nvSpPr>
        <p:spPr>
          <a:xfrm>
            <a:off x="630700" y="4258650"/>
            <a:ext cx="3886200" cy="2257500"/>
          </a:xfrm>
          <a:prstGeom prst="rect">
            <a:avLst/>
          </a:prstGeom>
          <a:solidFill>
            <a:schemeClr val="accent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System (1)</a:t>
            </a:r>
            <a:endParaRPr/>
          </a:p>
        </p:txBody>
      </p:sp>
      <p:sp>
        <p:nvSpPr>
          <p:cNvPr id="329" name="Google Shape;329;p38"/>
          <p:cNvSpPr/>
          <p:nvPr/>
        </p:nvSpPr>
        <p:spPr>
          <a:xfrm>
            <a:off x="621100" y="1601175"/>
            <a:ext cx="3886200" cy="12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Application</a:t>
            </a:r>
            <a:endParaRPr/>
          </a:p>
        </p:txBody>
      </p:sp>
      <p:sp>
        <p:nvSpPr>
          <p:cNvPr id="330" name="Google Shape;330;p38"/>
          <p:cNvSpPr/>
          <p:nvPr/>
        </p:nvSpPr>
        <p:spPr>
          <a:xfrm>
            <a:off x="630625" y="2963250"/>
            <a:ext cx="3886200" cy="12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Operating</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System</a:t>
            </a:r>
            <a:endParaRPr/>
          </a:p>
        </p:txBody>
      </p:sp>
      <p:sp>
        <p:nvSpPr>
          <p:cNvPr id="331" name="Google Shape;331;p38"/>
          <p:cNvSpPr/>
          <p:nvPr/>
        </p:nvSpPr>
        <p:spPr>
          <a:xfrm>
            <a:off x="885912" y="5331573"/>
            <a:ext cx="1686000" cy="1000200"/>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Disk</a:t>
            </a:r>
            <a:endParaRPr/>
          </a:p>
        </p:txBody>
      </p:sp>
      <p:sp>
        <p:nvSpPr>
          <p:cNvPr id="332" name="Google Shape;332;p38"/>
          <p:cNvSpPr/>
          <p:nvPr/>
        </p:nvSpPr>
        <p:spPr>
          <a:xfrm>
            <a:off x="621100" y="4325325"/>
            <a:ext cx="3886200" cy="447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CPU</a:t>
            </a:r>
            <a:endParaRPr/>
          </a:p>
        </p:txBody>
      </p:sp>
      <p:grpSp>
        <p:nvGrpSpPr>
          <p:cNvPr id="333" name="Google Shape;333;p38"/>
          <p:cNvGrpSpPr/>
          <p:nvPr/>
        </p:nvGrpSpPr>
        <p:grpSpPr>
          <a:xfrm>
            <a:off x="3202725" y="3029900"/>
            <a:ext cx="1304700" cy="2819500"/>
            <a:chOff x="5791550" y="3314701"/>
            <a:chExt cx="1304700" cy="2819500"/>
          </a:xfrm>
        </p:grpSpPr>
        <p:sp>
          <p:nvSpPr>
            <p:cNvPr id="334" name="Google Shape;334;p38"/>
            <p:cNvSpPr/>
            <p:nvPr/>
          </p:nvSpPr>
          <p:spPr>
            <a:xfrm>
              <a:off x="5791550" y="3314701"/>
              <a:ext cx="1304700" cy="1077000"/>
            </a:xfrm>
            <a:prstGeom prst="roundRect">
              <a:avLst>
                <a:gd fmla="val 16667" name="adj"/>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File System</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Subsystem</a:t>
              </a:r>
              <a:endParaRPr/>
            </a:p>
          </p:txBody>
        </p:sp>
        <p:sp>
          <p:nvSpPr>
            <p:cNvPr id="335" name="Google Shape;335;p38"/>
            <p:cNvSpPr/>
            <p:nvPr/>
          </p:nvSpPr>
          <p:spPr>
            <a:xfrm>
              <a:off x="5791550" y="5210201"/>
              <a:ext cx="1304700" cy="924000"/>
            </a:xfrm>
            <a:prstGeom prst="roundRect">
              <a:avLst>
                <a:gd fmla="val 16667" name="adj"/>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File System</a:t>
              </a:r>
              <a:endParaRPr/>
            </a:p>
          </p:txBody>
        </p:sp>
      </p:grpSp>
      <p:sp>
        <p:nvSpPr>
          <p:cNvPr id="336" name="Google Shape;336;p38"/>
          <p:cNvSpPr txBox="1"/>
          <p:nvPr/>
        </p:nvSpPr>
        <p:spPr>
          <a:xfrm>
            <a:off x="2958494" y="6095167"/>
            <a:ext cx="110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Hardware</a:t>
            </a:r>
            <a:endParaRPr/>
          </a:p>
        </p:txBody>
      </p:sp>
      <p:sp>
        <p:nvSpPr>
          <p:cNvPr id="337" name="Google Shape;337;p38"/>
          <p:cNvSpPr txBox="1"/>
          <p:nvPr>
            <p:ph idx="2" type="body"/>
          </p:nvPr>
        </p:nvSpPr>
        <p:spPr>
          <a:xfrm>
            <a:off x="4629150" y="1825625"/>
            <a:ext cx="3886200" cy="4351200"/>
          </a:xfrm>
          <a:prstGeom prst="rect">
            <a:avLst/>
          </a:prstGeom>
        </p:spPr>
        <p:txBody>
          <a:bodyPr anchorCtr="0" anchor="t" bIns="45700" lIns="91425" spcFirstLastPara="1" rIns="91425" wrap="square" tIns="45700">
            <a:normAutofit/>
          </a:bodyPr>
          <a:lstStyle/>
          <a:p>
            <a:pPr indent="-241934" lvl="0" marL="228600" rtl="0" algn="l">
              <a:spcBef>
                <a:spcPts val="1000"/>
              </a:spcBef>
              <a:spcAft>
                <a:spcPts val="0"/>
              </a:spcAft>
              <a:buSzPts val="2800"/>
              <a:buChar char="•"/>
            </a:pPr>
            <a:r>
              <a:rPr lang="en-US"/>
              <a:t>The </a:t>
            </a:r>
            <a:r>
              <a:rPr lang="en-US"/>
              <a:t>File system consists of</a:t>
            </a:r>
            <a:endParaRPr/>
          </a:p>
          <a:p>
            <a:pPr indent="-266700" lvl="1" marL="685800" rtl="0" algn="l">
              <a:spcBef>
                <a:spcPts val="500"/>
              </a:spcBef>
              <a:spcAft>
                <a:spcPts val="0"/>
              </a:spcAft>
              <a:buSzPts val="2400"/>
              <a:buChar char="•"/>
            </a:pPr>
            <a:r>
              <a:rPr lang="en-US"/>
              <a:t>The OS’ File system subsystem organized into layers</a:t>
            </a:r>
            <a:endParaRPr/>
          </a:p>
          <a:p>
            <a:pPr indent="-240030" lvl="1" marL="685800" rtl="0" algn="l">
              <a:spcBef>
                <a:spcPts val="500"/>
              </a:spcBef>
              <a:spcAft>
                <a:spcPts val="0"/>
              </a:spcAft>
              <a:buSzPts val="2400"/>
              <a:buChar char="•"/>
            </a:pPr>
            <a:r>
              <a:rPr lang="en-US"/>
              <a:t>The File system data (including metadata) stored in storage (disks)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System (2)</a:t>
            </a:r>
            <a:endParaRPr/>
          </a:p>
        </p:txBody>
      </p:sp>
      <p:sp>
        <p:nvSpPr>
          <p:cNvPr id="343" name="Google Shape;343;p39"/>
          <p:cNvSpPr txBox="1"/>
          <p:nvPr>
            <p:ph idx="2" type="body"/>
          </p:nvPr>
        </p:nvSpPr>
        <p:spPr>
          <a:xfrm>
            <a:off x="4629150" y="1825625"/>
            <a:ext cx="3886200" cy="4351200"/>
          </a:xfrm>
          <a:prstGeom prst="rect">
            <a:avLst/>
          </a:prstGeom>
        </p:spPr>
        <p:txBody>
          <a:bodyPr anchorCtr="0" anchor="t" bIns="45700" lIns="91425" spcFirstLastPara="1" rIns="91425" wrap="square" tIns="45700">
            <a:normAutofit/>
          </a:bodyPr>
          <a:lstStyle/>
          <a:p>
            <a:pPr indent="-241934" lvl="0" marL="228600" rtl="0" algn="l">
              <a:spcBef>
                <a:spcPts val="1000"/>
              </a:spcBef>
              <a:spcAft>
                <a:spcPts val="0"/>
              </a:spcAft>
              <a:buSzPts val="2800"/>
              <a:buChar char="•"/>
            </a:pPr>
            <a:r>
              <a:rPr lang="en-US"/>
              <a:t>The File system consists of</a:t>
            </a:r>
            <a:endParaRPr/>
          </a:p>
          <a:p>
            <a:pPr indent="-266700" lvl="1" marL="685800" rtl="0" algn="l">
              <a:spcBef>
                <a:spcPts val="500"/>
              </a:spcBef>
              <a:spcAft>
                <a:spcPts val="0"/>
              </a:spcAft>
              <a:buSzPts val="2400"/>
              <a:buChar char="•"/>
            </a:pPr>
            <a:r>
              <a:rPr lang="en-US"/>
              <a:t>The OS’ File system subsystem organized into layers</a:t>
            </a:r>
            <a:endParaRPr/>
          </a:p>
          <a:p>
            <a:pPr indent="-240030" lvl="1" marL="685800" rtl="0" algn="l">
              <a:spcBef>
                <a:spcPts val="500"/>
              </a:spcBef>
              <a:spcAft>
                <a:spcPts val="0"/>
              </a:spcAft>
              <a:buSzPts val="2400"/>
              <a:buChar char="•"/>
            </a:pPr>
            <a:r>
              <a:rPr lang="en-US"/>
              <a:t>The File system data (including metadata) stored in storage (disks)</a:t>
            </a:r>
            <a:endParaRPr/>
          </a:p>
        </p:txBody>
      </p:sp>
      <p:pic>
        <p:nvPicPr>
          <p:cNvPr id="344" name="Google Shape;344;p39"/>
          <p:cNvPicPr preferRelativeResize="0"/>
          <p:nvPr/>
        </p:nvPicPr>
        <p:blipFill rotWithShape="1">
          <a:blip r:embed="rId3">
            <a:alphaModFix/>
          </a:blip>
          <a:srcRect b="1401" l="2703" r="3417" t="1274"/>
          <a:stretch/>
        </p:blipFill>
        <p:spPr>
          <a:xfrm>
            <a:off x="2176151" y="1881266"/>
            <a:ext cx="2099451" cy="4234720"/>
          </a:xfrm>
          <a:prstGeom prst="rect">
            <a:avLst/>
          </a:prstGeom>
          <a:noFill/>
          <a:ln>
            <a:noFill/>
          </a:ln>
        </p:spPr>
      </p:pic>
      <p:grpSp>
        <p:nvGrpSpPr>
          <p:cNvPr id="345" name="Google Shape;345;p39"/>
          <p:cNvGrpSpPr/>
          <p:nvPr/>
        </p:nvGrpSpPr>
        <p:grpSpPr>
          <a:xfrm>
            <a:off x="146092" y="2576945"/>
            <a:ext cx="4311684" cy="3042300"/>
            <a:chOff x="146092" y="2576945"/>
            <a:chExt cx="4311684" cy="3042300"/>
          </a:xfrm>
        </p:grpSpPr>
        <p:sp>
          <p:nvSpPr>
            <p:cNvPr id="346" name="Google Shape;346;p39"/>
            <p:cNvSpPr/>
            <p:nvPr/>
          </p:nvSpPr>
          <p:spPr>
            <a:xfrm>
              <a:off x="684306" y="3112853"/>
              <a:ext cx="16107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Layered OS’ file system subsystem organization</a:t>
              </a:r>
              <a:endParaRPr/>
            </a:p>
          </p:txBody>
        </p:sp>
        <p:sp>
          <p:nvSpPr>
            <p:cNvPr id="347" name="Google Shape;347;p39"/>
            <p:cNvSpPr/>
            <p:nvPr/>
          </p:nvSpPr>
          <p:spPr>
            <a:xfrm>
              <a:off x="2008364" y="4868008"/>
              <a:ext cx="2447700" cy="751200"/>
            </a:xfrm>
            <a:prstGeom prst="rect">
              <a:avLst/>
            </a:prstGeom>
            <a:noFill/>
            <a:ln cap="flat" cmpd="sng" w="28575">
              <a:solidFill>
                <a:srgbClr val="7030A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39"/>
            <p:cNvSpPr/>
            <p:nvPr/>
          </p:nvSpPr>
          <p:spPr>
            <a:xfrm>
              <a:off x="2010076" y="2576945"/>
              <a:ext cx="2447700" cy="2272200"/>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39"/>
            <p:cNvSpPr/>
            <p:nvPr/>
          </p:nvSpPr>
          <p:spPr>
            <a:xfrm>
              <a:off x="851237" y="4898161"/>
              <a:ext cx="1610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030A0"/>
                  </a:solidFill>
                  <a:latin typeface="Calibri"/>
                  <a:ea typeface="Calibri"/>
                  <a:cs typeface="Calibri"/>
                  <a:sym typeface="Calibri"/>
                </a:rPr>
                <a:t>Device</a:t>
              </a:r>
              <a:endParaRPr/>
            </a:p>
            <a:p>
              <a:pPr indent="0" lvl="0" marL="0" marR="0" rtl="0" algn="l">
                <a:spcBef>
                  <a:spcPts val="0"/>
                </a:spcBef>
                <a:spcAft>
                  <a:spcPts val="0"/>
                </a:spcAft>
                <a:buNone/>
              </a:pPr>
              <a:r>
                <a:rPr lang="en-US" sz="1800">
                  <a:solidFill>
                    <a:srgbClr val="7030A0"/>
                  </a:solidFill>
                  <a:latin typeface="Calibri"/>
                  <a:ea typeface="Calibri"/>
                  <a:cs typeface="Calibri"/>
                  <a:sym typeface="Calibri"/>
                </a:rPr>
                <a:t>Driver</a:t>
              </a:r>
              <a:endParaRPr/>
            </a:p>
          </p:txBody>
        </p:sp>
        <p:sp>
          <p:nvSpPr>
            <p:cNvPr id="350" name="Google Shape;350;p39"/>
            <p:cNvSpPr/>
            <p:nvPr/>
          </p:nvSpPr>
          <p:spPr>
            <a:xfrm>
              <a:off x="565668" y="2576945"/>
              <a:ext cx="201600" cy="3042300"/>
            </a:xfrm>
            <a:prstGeom prst="leftBrace">
              <a:avLst>
                <a:gd fmla="val 8333" name="adj1"/>
                <a:gd fmla="val 49378"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39"/>
            <p:cNvSpPr txBox="1"/>
            <p:nvPr/>
          </p:nvSpPr>
          <p:spPr>
            <a:xfrm rot="-5400000">
              <a:off x="-588308" y="3913502"/>
              <a:ext cx="1838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Operating System</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Disk</a:t>
            </a:r>
            <a:r>
              <a:rPr lang="en-US"/>
              <a:t> and </a:t>
            </a:r>
            <a:r>
              <a:rPr b="1" lang="en-US"/>
              <a:t>File System </a:t>
            </a:r>
            <a:r>
              <a:rPr lang="en-US"/>
              <a:t>Layout</a:t>
            </a:r>
            <a:endParaRPr/>
          </a:p>
        </p:txBody>
      </p:sp>
      <p:sp>
        <p:nvSpPr>
          <p:cNvPr id="358" name="Google Shape;358;p4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disk can be divided up into more partitions</a:t>
            </a:r>
            <a:endParaRPr/>
          </a:p>
          <a:p>
            <a:pPr indent="-228600" lvl="1" marL="685800" rtl="0" algn="l">
              <a:lnSpc>
                <a:spcPct val="90000"/>
              </a:lnSpc>
              <a:spcBef>
                <a:spcPts val="500"/>
              </a:spcBef>
              <a:spcAft>
                <a:spcPts val="0"/>
              </a:spcAft>
              <a:buClr>
                <a:schemeClr val="dk1"/>
              </a:buClr>
              <a:buSzPts val="2400"/>
              <a:buChar char="•"/>
            </a:pPr>
            <a:r>
              <a:rPr lang="en-US"/>
              <a:t>Each with an independent file system</a:t>
            </a:r>
            <a:endParaRPr/>
          </a:p>
        </p:txBody>
      </p:sp>
      <p:pic>
        <p:nvPicPr>
          <p:cNvPr id="359" name="Google Shape;359;p40"/>
          <p:cNvPicPr preferRelativeResize="0"/>
          <p:nvPr/>
        </p:nvPicPr>
        <p:blipFill rotWithShape="1">
          <a:blip r:embed="rId3">
            <a:alphaModFix/>
          </a:blip>
          <a:srcRect b="48916" l="0" r="0" t="0"/>
          <a:stretch/>
        </p:blipFill>
        <p:spPr>
          <a:xfrm>
            <a:off x="628650" y="2668423"/>
            <a:ext cx="7886700" cy="1733248"/>
          </a:xfrm>
          <a:prstGeom prst="rect">
            <a:avLst/>
          </a:prstGeom>
          <a:noFill/>
          <a:ln>
            <a:noFill/>
          </a:ln>
        </p:spPr>
      </p:pic>
      <p:sp>
        <p:nvSpPr>
          <p:cNvPr id="360" name="Google Shape;360;p40"/>
          <p:cNvSpPr/>
          <p:nvPr/>
        </p:nvSpPr>
        <p:spPr>
          <a:xfrm>
            <a:off x="1872234" y="6081411"/>
            <a:ext cx="54035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possible disk and file system layout. (MOS Figure 4-9.)</a:t>
            </a:r>
            <a:endParaRPr sz="1800">
              <a:solidFill>
                <a:schemeClr val="dk1"/>
              </a:solidFill>
              <a:latin typeface="Calibri"/>
              <a:ea typeface="Calibri"/>
              <a:cs typeface="Calibri"/>
              <a:sym typeface="Calibri"/>
            </a:endParaRPr>
          </a:p>
        </p:txBody>
      </p:sp>
      <p:sp>
        <p:nvSpPr>
          <p:cNvPr id="361" name="Google Shape;361;p40"/>
          <p:cNvSpPr txBox="1"/>
          <p:nvPr/>
        </p:nvSpPr>
        <p:spPr>
          <a:xfrm>
            <a:off x="217159" y="3372064"/>
            <a:ext cx="822982" cy="654282"/>
          </a:xfrm>
          <a:prstGeom prst="rect">
            <a:avLst/>
          </a:prstGeom>
          <a:noFill/>
          <a:ln>
            <a:noFill/>
          </a:ln>
        </p:spPr>
        <p:txBody>
          <a:bodyPr anchorCtr="0" anchor="t" bIns="45700" lIns="91425" spcFirstLastPara="1" rIns="91425" wrap="square" tIns="45700">
            <a:spAutoFit/>
          </a:bodyPr>
          <a:lstStyle/>
          <a:p>
            <a:pPr indent="0" lvl="0" marL="0" marR="0" rtl="0" algn="l">
              <a:lnSpc>
                <a:spcPct val="75000"/>
              </a:lnSpc>
              <a:spcBef>
                <a:spcPts val="0"/>
              </a:spcBef>
              <a:spcAft>
                <a:spcPts val="0"/>
              </a:spcAft>
              <a:buNone/>
            </a:pPr>
            <a:r>
              <a:rPr lang="en-US" sz="1600">
                <a:solidFill>
                  <a:schemeClr val="dk1"/>
                </a:solidFill>
                <a:latin typeface="Calibri"/>
                <a:ea typeface="Calibri"/>
                <a:cs typeface="Calibri"/>
                <a:sym typeface="Calibri"/>
              </a:rPr>
              <a:t>Master </a:t>
            </a:r>
            <a:endParaRPr/>
          </a:p>
          <a:p>
            <a:pPr indent="0" lvl="0" marL="0" marR="0" rtl="0" algn="l">
              <a:lnSpc>
                <a:spcPct val="75000"/>
              </a:lnSpc>
              <a:spcBef>
                <a:spcPts val="0"/>
              </a:spcBef>
              <a:spcAft>
                <a:spcPts val="0"/>
              </a:spcAft>
              <a:buNone/>
            </a:pPr>
            <a:r>
              <a:rPr lang="en-US" sz="1600">
                <a:solidFill>
                  <a:schemeClr val="dk1"/>
                </a:solidFill>
                <a:latin typeface="Calibri"/>
                <a:ea typeface="Calibri"/>
                <a:cs typeface="Calibri"/>
                <a:sym typeface="Calibri"/>
              </a:rPr>
              <a:t>Boot</a:t>
            </a:r>
            <a:endParaRPr/>
          </a:p>
          <a:p>
            <a:pPr indent="0" lvl="0" marL="0" marR="0" rtl="0" algn="l">
              <a:lnSpc>
                <a:spcPct val="75000"/>
              </a:lnSpc>
              <a:spcBef>
                <a:spcPts val="0"/>
              </a:spcBef>
              <a:spcAft>
                <a:spcPts val="0"/>
              </a:spcAft>
              <a:buNone/>
            </a:pPr>
            <a:r>
              <a:rPr lang="en-US" sz="1600">
                <a:solidFill>
                  <a:schemeClr val="dk1"/>
                </a:solidFill>
                <a:latin typeface="Calibri"/>
                <a:ea typeface="Calibri"/>
                <a:cs typeface="Calibri"/>
                <a:sym typeface="Calibri"/>
              </a:rPr>
              <a:t>Record</a:t>
            </a:r>
            <a:endParaRPr/>
          </a:p>
        </p:txBody>
      </p:sp>
      <p:pic>
        <p:nvPicPr>
          <p:cNvPr id="362" name="Google Shape;362;p40"/>
          <p:cNvPicPr preferRelativeResize="0"/>
          <p:nvPr/>
        </p:nvPicPr>
        <p:blipFill rotWithShape="1">
          <a:blip r:embed="rId4">
            <a:alphaModFix/>
          </a:blip>
          <a:srcRect b="0" l="0" r="0" t="51084"/>
          <a:stretch/>
        </p:blipFill>
        <p:spPr>
          <a:xfrm>
            <a:off x="628649" y="4401671"/>
            <a:ext cx="7886700" cy="16597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Allocation Methods</a:t>
            </a:r>
            <a:endParaRPr/>
          </a:p>
        </p:txBody>
      </p:sp>
      <p:sp>
        <p:nvSpPr>
          <p:cNvPr id="368" name="Google Shape;368;p4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Four allocation methods</a:t>
            </a:r>
            <a:endParaRPr/>
          </a:p>
          <a:p>
            <a:pPr indent="-228600" lvl="1" marL="685800" rtl="0" algn="l">
              <a:lnSpc>
                <a:spcPct val="90000"/>
              </a:lnSpc>
              <a:spcBef>
                <a:spcPts val="500"/>
              </a:spcBef>
              <a:spcAft>
                <a:spcPts val="0"/>
              </a:spcAft>
              <a:buClr>
                <a:schemeClr val="dk1"/>
              </a:buClr>
              <a:buSzPts val="2400"/>
              <a:buChar char="•"/>
            </a:pPr>
            <a:r>
              <a:rPr b="1" lang="en-US"/>
              <a:t>Contiguous allocation</a:t>
            </a:r>
            <a:endParaRPr/>
          </a:p>
          <a:p>
            <a:pPr indent="-228600" lvl="1" marL="685800" rtl="0" algn="l">
              <a:lnSpc>
                <a:spcPct val="90000"/>
              </a:lnSpc>
              <a:spcBef>
                <a:spcPts val="500"/>
              </a:spcBef>
              <a:spcAft>
                <a:spcPts val="0"/>
              </a:spcAft>
              <a:buClr>
                <a:schemeClr val="dk1"/>
              </a:buClr>
              <a:buSzPts val="2400"/>
              <a:buChar char="•"/>
            </a:pPr>
            <a:r>
              <a:rPr b="1" lang="en-US"/>
              <a:t>Linked allocation</a:t>
            </a:r>
            <a:endParaRPr/>
          </a:p>
          <a:p>
            <a:pPr indent="-228600" lvl="1" marL="685800" rtl="0" algn="l">
              <a:lnSpc>
                <a:spcPct val="90000"/>
              </a:lnSpc>
              <a:spcBef>
                <a:spcPts val="500"/>
              </a:spcBef>
              <a:spcAft>
                <a:spcPts val="0"/>
              </a:spcAft>
              <a:buClr>
                <a:schemeClr val="dk1"/>
              </a:buClr>
              <a:buSzPts val="2400"/>
              <a:buChar char="•"/>
            </a:pPr>
            <a:r>
              <a:rPr b="1" lang="en-US"/>
              <a:t>Linked allocation with Table</a:t>
            </a:r>
            <a:endParaRPr/>
          </a:p>
          <a:p>
            <a:pPr indent="-228600" lvl="1" marL="685800" rtl="0" algn="l">
              <a:lnSpc>
                <a:spcPct val="90000"/>
              </a:lnSpc>
              <a:spcBef>
                <a:spcPts val="500"/>
              </a:spcBef>
              <a:spcAft>
                <a:spcPts val="0"/>
              </a:spcAft>
              <a:buClr>
                <a:schemeClr val="dk1"/>
              </a:buClr>
              <a:buSzPts val="2400"/>
              <a:buChar char="•"/>
            </a:pPr>
            <a:r>
              <a:rPr b="1" lang="en-US"/>
              <a:t>Indexed allocation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System (2)</a:t>
            </a:r>
            <a:endParaRPr/>
          </a:p>
        </p:txBody>
      </p:sp>
      <p:sp>
        <p:nvSpPr>
          <p:cNvPr id="103" name="Google Shape;103;p1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Storage devices</a:t>
            </a:r>
            <a:endParaRPr/>
          </a:p>
          <a:p>
            <a:pPr indent="-228600" lvl="1" marL="685800" rtl="0" algn="l">
              <a:lnSpc>
                <a:spcPct val="90000"/>
              </a:lnSpc>
              <a:spcBef>
                <a:spcPts val="500"/>
              </a:spcBef>
              <a:spcAft>
                <a:spcPts val="0"/>
              </a:spcAft>
              <a:buClr>
                <a:schemeClr val="dk1"/>
              </a:buClr>
              <a:buSzPts val="2400"/>
              <a:buChar char="•"/>
            </a:pPr>
            <a:r>
              <a:rPr lang="en-US"/>
              <a:t>Mechanical rotating disk</a:t>
            </a:r>
            <a:endParaRPr/>
          </a:p>
          <a:p>
            <a:pPr indent="-228600" lvl="1" marL="685800" rtl="0" algn="l">
              <a:lnSpc>
                <a:spcPct val="90000"/>
              </a:lnSpc>
              <a:spcBef>
                <a:spcPts val="500"/>
              </a:spcBef>
              <a:spcAft>
                <a:spcPts val="0"/>
              </a:spcAft>
              <a:buClr>
                <a:schemeClr val="dk1"/>
              </a:buClr>
              <a:buSzPts val="2400"/>
              <a:buChar char="•"/>
            </a:pPr>
            <a:r>
              <a:rPr lang="en-US"/>
              <a:t>Solid state drive</a:t>
            </a:r>
            <a:endParaRPr/>
          </a:p>
          <a:p>
            <a:pPr indent="-228600" lvl="1" marL="685800" rtl="0" algn="l">
              <a:lnSpc>
                <a:spcPct val="90000"/>
              </a:lnSpc>
              <a:spcBef>
                <a:spcPts val="500"/>
              </a:spcBef>
              <a:spcAft>
                <a:spcPts val="0"/>
              </a:spcAft>
              <a:buSzPts val="2400"/>
              <a:buChar char="•"/>
            </a:pPr>
            <a:r>
              <a:rPr lang="en-US"/>
              <a:t>Tape</a:t>
            </a:r>
            <a:endParaRPr/>
          </a:p>
          <a:p>
            <a:pPr indent="-228600" lvl="1" marL="685800" rtl="0" algn="l">
              <a:lnSpc>
                <a:spcPct val="90000"/>
              </a:lnSpc>
              <a:spcBef>
                <a:spcPts val="500"/>
              </a:spcBef>
              <a:spcAft>
                <a:spcPts val="0"/>
              </a:spcAft>
              <a:buSzPts val="2400"/>
              <a:buChar char="•"/>
            </a:pPr>
            <a:r>
              <a:rPr lang="en-US"/>
              <a:t>Optical disks</a:t>
            </a:r>
            <a:endParaRPr/>
          </a:p>
          <a:p>
            <a:pPr indent="0" lvl="0" marL="685800" rtl="0" algn="l">
              <a:lnSpc>
                <a:spcPct val="90000"/>
              </a:lnSpc>
              <a:spcBef>
                <a:spcPts val="500"/>
              </a:spcBef>
              <a:spcAft>
                <a:spcPts val="0"/>
              </a:spcAft>
              <a:buNone/>
            </a:pPr>
            <a:r>
              <a:t/>
            </a:r>
            <a:endParaRPr/>
          </a:p>
          <a:p>
            <a:pPr indent="-228600" lvl="0" marL="228600" rtl="0" algn="l">
              <a:lnSpc>
                <a:spcPct val="90000"/>
              </a:lnSpc>
              <a:spcBef>
                <a:spcPts val="1000"/>
              </a:spcBef>
              <a:spcAft>
                <a:spcPts val="0"/>
              </a:spcAft>
              <a:buClr>
                <a:schemeClr val="dk1"/>
              </a:buClr>
              <a:buSzPts val="2800"/>
              <a:buChar char="•"/>
            </a:pPr>
            <a:r>
              <a:rPr lang="en-US"/>
              <a:t>Think of a disk as a linear sequence of fixed-size </a:t>
            </a:r>
            <a:r>
              <a:rPr b="1" lang="en-US"/>
              <a:t>blocks</a:t>
            </a:r>
            <a:r>
              <a:rPr lang="en-US"/>
              <a:t> and supporting (at least) two operations</a:t>
            </a:r>
            <a:endParaRPr/>
          </a:p>
          <a:p>
            <a:pPr indent="-514350" lvl="1" marL="971550" rtl="0" algn="l">
              <a:lnSpc>
                <a:spcPct val="90000"/>
              </a:lnSpc>
              <a:spcBef>
                <a:spcPts val="500"/>
              </a:spcBef>
              <a:spcAft>
                <a:spcPts val="0"/>
              </a:spcAft>
              <a:buClr>
                <a:schemeClr val="dk1"/>
              </a:buClr>
              <a:buSzPts val="2400"/>
              <a:buFont typeface="Calibri"/>
              <a:buAutoNum type="arabicParenR"/>
            </a:pPr>
            <a:r>
              <a:rPr b="1" lang="en-US"/>
              <a:t>Read</a:t>
            </a:r>
            <a:r>
              <a:rPr lang="en-US"/>
              <a:t> block </a:t>
            </a:r>
            <a:r>
              <a:rPr i="1" lang="en-US"/>
              <a:t>k</a:t>
            </a:r>
            <a:endParaRPr/>
          </a:p>
          <a:p>
            <a:pPr indent="-514350" lvl="1" marL="971550" rtl="0" algn="l">
              <a:lnSpc>
                <a:spcPct val="90000"/>
              </a:lnSpc>
              <a:spcBef>
                <a:spcPts val="500"/>
              </a:spcBef>
              <a:spcAft>
                <a:spcPts val="0"/>
              </a:spcAft>
              <a:buClr>
                <a:schemeClr val="dk1"/>
              </a:buClr>
              <a:buSzPts val="2400"/>
              <a:buFont typeface="Calibri"/>
              <a:buAutoNum type="arabicParenR"/>
            </a:pPr>
            <a:r>
              <a:rPr b="1" lang="en-US"/>
              <a:t>Write</a:t>
            </a:r>
            <a:r>
              <a:rPr lang="en-US"/>
              <a:t> block </a:t>
            </a:r>
            <a:r>
              <a:rPr i="1" lang="en-US"/>
              <a:t>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85000" lnSpcReduction="20000"/>
          </a:bodyPr>
          <a:lstStyle/>
          <a:p>
            <a:pPr indent="-211455" lvl="0" marL="228600" rtl="0" algn="l">
              <a:lnSpc>
                <a:spcPct val="90000"/>
              </a:lnSpc>
              <a:spcBef>
                <a:spcPts val="0"/>
              </a:spcBef>
              <a:spcAft>
                <a:spcPts val="0"/>
              </a:spcAft>
              <a:buSzPct val="64285"/>
              <a:buChar char="•"/>
            </a:pPr>
            <a:r>
              <a:rPr lang="en-US"/>
              <a:t>Units: A </a:t>
            </a:r>
            <a:r>
              <a:rPr b="1" lang="en-US"/>
              <a:t>block</a:t>
            </a:r>
            <a:r>
              <a:rPr lang="en-US"/>
              <a:t> is the minimal unit of allocation</a:t>
            </a:r>
            <a:endParaRPr b="1"/>
          </a:p>
          <a:p>
            <a:pPr indent="-211455" lvl="0" marL="228600" rtl="0" algn="l">
              <a:spcBef>
                <a:spcPts val="1000"/>
              </a:spcBef>
              <a:spcAft>
                <a:spcPts val="0"/>
              </a:spcAft>
              <a:buSzPct val="64285"/>
              <a:buChar char="•"/>
            </a:pPr>
            <a:r>
              <a:rPr b="1" lang="en-US"/>
              <a:t>Physical address:</a:t>
            </a:r>
            <a:r>
              <a:rPr lang="en-US"/>
              <a:t> </a:t>
            </a:r>
            <a:r>
              <a:rPr lang="en-US"/>
              <a:t>some kind of tuple that identifies a block on disk</a:t>
            </a:r>
            <a:endParaRPr/>
          </a:p>
          <a:p>
            <a:pPr indent="-211455" lvl="1" marL="685800" rtl="0" algn="l">
              <a:spcBef>
                <a:spcPts val="500"/>
              </a:spcBef>
              <a:spcAft>
                <a:spcPts val="0"/>
              </a:spcAft>
              <a:buSzPct val="75000"/>
              <a:buChar char="•"/>
            </a:pPr>
            <a:r>
              <a:rPr lang="en-US"/>
              <a:t>track/sector</a:t>
            </a:r>
            <a:endParaRPr/>
          </a:p>
          <a:p>
            <a:pPr indent="-211455" lvl="1" marL="685800" rtl="0" algn="l">
              <a:spcBef>
                <a:spcPts val="500"/>
              </a:spcBef>
              <a:spcAft>
                <a:spcPts val="0"/>
              </a:spcAft>
              <a:buSzPct val="75000"/>
              <a:buChar char="•"/>
            </a:pPr>
            <a:r>
              <a:rPr lang="en-US"/>
              <a:t>cylinder/platter/secto</a:t>
            </a:r>
            <a:r>
              <a:rPr lang="en-US"/>
              <a:t>r</a:t>
            </a:r>
            <a:endParaRPr/>
          </a:p>
          <a:p>
            <a:pPr indent="-211455" lvl="0" marL="228600" rtl="0" algn="l">
              <a:lnSpc>
                <a:spcPct val="90000"/>
              </a:lnSpc>
              <a:spcBef>
                <a:spcPts val="500"/>
              </a:spcBef>
              <a:spcAft>
                <a:spcPts val="0"/>
              </a:spcAft>
              <a:buSzPct val="64285"/>
              <a:buChar char="•"/>
            </a:pPr>
            <a:r>
              <a:rPr lang="en-US"/>
              <a:t>Drivers translate physical addresses to</a:t>
            </a:r>
            <a:r>
              <a:rPr b="1" lang="en-US"/>
              <a:t> block addresses</a:t>
            </a:r>
            <a:endParaRPr b="1"/>
          </a:p>
          <a:p>
            <a:pPr indent="-211455" lvl="1" marL="685800" rtl="0" algn="l">
              <a:lnSpc>
                <a:spcPct val="90000"/>
              </a:lnSpc>
              <a:spcBef>
                <a:spcPts val="500"/>
              </a:spcBef>
              <a:spcAft>
                <a:spcPts val="0"/>
              </a:spcAft>
              <a:buSzPct val="75000"/>
              <a:buChar char="•"/>
            </a:pPr>
            <a:r>
              <a:rPr lang="en-US"/>
              <a:t>Absolute, from block zero (easier)</a:t>
            </a:r>
            <a:endParaRPr/>
          </a:p>
          <a:p>
            <a:pPr indent="-211455" lvl="1" marL="685800" rtl="0" algn="l">
              <a:spcBef>
                <a:spcPts val="500"/>
              </a:spcBef>
              <a:spcAft>
                <a:spcPts val="0"/>
              </a:spcAft>
              <a:buSzPct val="75000"/>
              <a:buChar char="•"/>
            </a:pPr>
            <a:r>
              <a:rPr lang="en-US"/>
              <a:t>Disks/storage with </a:t>
            </a:r>
            <a:r>
              <a:rPr b="1" lang="en-US"/>
              <a:t>Logical Block Addressing</a:t>
            </a:r>
            <a:r>
              <a:rPr lang="en-US"/>
              <a:t> expose block addresses (instead  of track/sector, etc.)</a:t>
            </a:r>
            <a:endParaRPr/>
          </a:p>
          <a:p>
            <a:pPr indent="-211455" lvl="1" marL="685800" rtl="0" algn="l">
              <a:spcBef>
                <a:spcPts val="500"/>
              </a:spcBef>
              <a:spcAft>
                <a:spcPts val="0"/>
              </a:spcAft>
              <a:buSzPct val="75000"/>
              <a:buChar char="•"/>
            </a:pPr>
            <a:r>
              <a:rPr lang="en-US"/>
              <a:t>Size of blocks on disk (physical) may differ from block size used by OS (logical)</a:t>
            </a:r>
            <a:endParaRPr/>
          </a:p>
          <a:p>
            <a:pPr indent="-201930" lvl="0" marL="228600" rtl="0" algn="l">
              <a:lnSpc>
                <a:spcPct val="90000"/>
              </a:lnSpc>
              <a:spcBef>
                <a:spcPts val="1000"/>
              </a:spcBef>
              <a:spcAft>
                <a:spcPts val="0"/>
              </a:spcAft>
              <a:buClr>
                <a:schemeClr val="dk1"/>
              </a:buClr>
              <a:buSzPct val="100000"/>
              <a:buChar char="•"/>
            </a:pPr>
            <a:r>
              <a:rPr b="1" lang="en-US"/>
              <a:t>Logical file address </a:t>
            </a:r>
            <a:r>
              <a:rPr lang="en-US"/>
              <a:t>(LA)</a:t>
            </a:r>
            <a:endParaRPr/>
          </a:p>
          <a:p>
            <a:pPr indent="-205740" lvl="1" marL="685800" rtl="0" algn="l">
              <a:lnSpc>
                <a:spcPct val="90000"/>
              </a:lnSpc>
              <a:spcBef>
                <a:spcPts val="500"/>
              </a:spcBef>
              <a:spcAft>
                <a:spcPts val="0"/>
              </a:spcAft>
              <a:buClr>
                <a:schemeClr val="dk1"/>
              </a:buClr>
              <a:buSzPct val="100000"/>
              <a:buChar char="•"/>
            </a:pPr>
            <a:r>
              <a:rPr lang="en-US"/>
              <a:t>In bytes</a:t>
            </a:r>
            <a:endParaRPr/>
          </a:p>
          <a:p>
            <a:pPr indent="-205740" lvl="1" marL="685800" rtl="0" algn="l">
              <a:lnSpc>
                <a:spcPct val="90000"/>
              </a:lnSpc>
              <a:spcBef>
                <a:spcPts val="500"/>
              </a:spcBef>
              <a:spcAft>
                <a:spcPts val="0"/>
              </a:spcAft>
              <a:buClr>
                <a:schemeClr val="dk1"/>
              </a:buClr>
              <a:buSzPct val="100000"/>
              <a:buChar char="•"/>
            </a:pPr>
            <a:r>
              <a:rPr lang="en-US"/>
              <a:t>Relative to the beginning of the file (address 0)</a:t>
            </a:r>
            <a:endParaRPr/>
          </a:p>
        </p:txBody>
      </p:sp>
      <p:sp>
        <p:nvSpPr>
          <p:cNvPr id="374" name="Google Shape;374;p4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Addressing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Contiguous Allocation (1)</a:t>
            </a:r>
            <a:endParaRPr/>
          </a:p>
        </p:txBody>
      </p:sp>
      <p:sp>
        <p:nvSpPr>
          <p:cNvPr id="380" name="Google Shape;380;p4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Each file occupies a set of contiguous blocks</a:t>
            </a:r>
            <a:endParaRPr/>
          </a:p>
          <a:p>
            <a:pPr indent="-228600" lvl="1" marL="685800" rtl="0" algn="l">
              <a:lnSpc>
                <a:spcPct val="90000"/>
              </a:lnSpc>
              <a:spcBef>
                <a:spcPts val="500"/>
              </a:spcBef>
              <a:spcAft>
                <a:spcPts val="0"/>
              </a:spcAft>
              <a:buClr>
                <a:schemeClr val="dk1"/>
              </a:buClr>
              <a:buSzPts val="2400"/>
              <a:buChar char="•"/>
            </a:pPr>
            <a:r>
              <a:rPr lang="en-US"/>
              <a:t>Entire blocks are used independently of the file size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81" name="Google Shape;381;p43"/>
          <p:cNvPicPr preferRelativeResize="0"/>
          <p:nvPr/>
        </p:nvPicPr>
        <p:blipFill rotWithShape="1">
          <a:blip r:embed="rId3">
            <a:alphaModFix/>
          </a:blip>
          <a:srcRect b="43973" l="0" r="0" t="0"/>
          <a:stretch/>
        </p:blipFill>
        <p:spPr>
          <a:xfrm>
            <a:off x="1489188" y="2674048"/>
            <a:ext cx="6165623" cy="1880024"/>
          </a:xfrm>
          <a:prstGeom prst="rect">
            <a:avLst/>
          </a:prstGeom>
          <a:noFill/>
          <a:ln>
            <a:noFill/>
          </a:ln>
        </p:spPr>
      </p:pic>
      <p:sp>
        <p:nvSpPr>
          <p:cNvPr id="382" name="Google Shape;382;p43"/>
          <p:cNvSpPr/>
          <p:nvPr/>
        </p:nvSpPr>
        <p:spPr>
          <a:xfrm>
            <a:off x="628649" y="6031209"/>
            <a:ext cx="78867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Contiguous allocation of disk space for seven files. (b) The state of the disk after files </a:t>
            </a:r>
            <a:r>
              <a:rPr i="1" lang="en-US" sz="1800">
                <a:solidFill>
                  <a:schemeClr val="dk1"/>
                </a:solidFill>
                <a:latin typeface="Calibri"/>
                <a:ea typeface="Calibri"/>
                <a:cs typeface="Calibri"/>
                <a:sym typeface="Calibri"/>
              </a:rPr>
              <a:t>D </a:t>
            </a:r>
            <a:r>
              <a:rPr lang="en-US" sz="1800">
                <a:solidFill>
                  <a:schemeClr val="dk1"/>
                </a:solidFill>
                <a:latin typeface="Calibri"/>
                <a:ea typeface="Calibri"/>
                <a:cs typeface="Calibri"/>
                <a:sym typeface="Calibri"/>
              </a:rPr>
              <a:t>and </a:t>
            </a:r>
            <a:r>
              <a:rPr i="1" lang="en-US" sz="1800">
                <a:solidFill>
                  <a:schemeClr val="dk1"/>
                </a:solidFill>
                <a:latin typeface="Calibri"/>
                <a:ea typeface="Calibri"/>
                <a:cs typeface="Calibri"/>
                <a:sym typeface="Calibri"/>
              </a:rPr>
              <a:t>F </a:t>
            </a:r>
            <a:r>
              <a:rPr lang="en-US" sz="1800">
                <a:solidFill>
                  <a:schemeClr val="dk1"/>
                </a:solidFill>
                <a:latin typeface="Calibri"/>
                <a:ea typeface="Calibri"/>
                <a:cs typeface="Calibri"/>
                <a:sym typeface="Calibri"/>
              </a:rPr>
              <a:t>have been removed.</a:t>
            </a:r>
            <a:endParaRPr sz="1800">
              <a:solidFill>
                <a:schemeClr val="dk1"/>
              </a:solidFill>
              <a:latin typeface="Calibri"/>
              <a:ea typeface="Calibri"/>
              <a:cs typeface="Calibri"/>
              <a:sym typeface="Calibri"/>
            </a:endParaRPr>
          </a:p>
        </p:txBody>
      </p:sp>
      <p:pic>
        <p:nvPicPr>
          <p:cNvPr id="383" name="Google Shape;383;p43"/>
          <p:cNvPicPr preferRelativeResize="0"/>
          <p:nvPr/>
        </p:nvPicPr>
        <p:blipFill rotWithShape="1">
          <a:blip r:embed="rId4">
            <a:alphaModFix/>
          </a:blip>
          <a:srcRect b="0" l="0" r="0" t="56027"/>
          <a:stretch/>
        </p:blipFill>
        <p:spPr>
          <a:xfrm>
            <a:off x="1489188" y="4554072"/>
            <a:ext cx="6165623" cy="14755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Contiguous Allocation (2)</a:t>
            </a:r>
            <a:endParaRPr/>
          </a:p>
        </p:txBody>
      </p:sp>
      <p:pic>
        <p:nvPicPr>
          <p:cNvPr id="389" name="Google Shape;389;p44"/>
          <p:cNvPicPr preferRelativeResize="0"/>
          <p:nvPr/>
        </p:nvPicPr>
        <p:blipFill rotWithShape="1">
          <a:blip r:embed="rId3">
            <a:alphaModFix/>
          </a:blip>
          <a:srcRect b="0" l="0" r="0" t="0"/>
          <a:stretch/>
        </p:blipFill>
        <p:spPr>
          <a:xfrm>
            <a:off x="459823" y="1825622"/>
            <a:ext cx="4354224" cy="4351337"/>
          </a:xfrm>
          <a:prstGeom prst="rect">
            <a:avLst/>
          </a:prstGeom>
          <a:noFill/>
          <a:ln>
            <a:noFill/>
          </a:ln>
        </p:spPr>
      </p:pic>
      <p:sp>
        <p:nvSpPr>
          <p:cNvPr id="390" name="Google Shape;390;p44"/>
          <p:cNvSpPr/>
          <p:nvPr/>
        </p:nvSpPr>
        <p:spPr>
          <a:xfrm>
            <a:off x="5065058" y="1825621"/>
            <a:ext cx="3861165" cy="43513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Pros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Simple</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only starting location (block #) and length (# of blocks)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Performance</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 entire file can be read in a single operation</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Excellent random access</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Cons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Wasteful of space </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External fragmentation, may need to compact space  </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Files cannot grow</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Need to know the final size upfront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Contiguous Allocation - Example</a:t>
            </a:r>
            <a:endParaRPr/>
          </a:p>
        </p:txBody>
      </p:sp>
      <p:sp>
        <p:nvSpPr>
          <p:cNvPr id="396" name="Google Shape;396;p4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92500" lnSpcReduction="20000"/>
          </a:bodyPr>
          <a:lstStyle/>
          <a:p>
            <a:pPr indent="-241934" lvl="0" marL="228600" rtl="0" algn="l">
              <a:lnSpc>
                <a:spcPct val="90000"/>
              </a:lnSpc>
              <a:spcBef>
                <a:spcPts val="0"/>
              </a:spcBef>
              <a:spcAft>
                <a:spcPts val="0"/>
              </a:spcAft>
              <a:buClr>
                <a:schemeClr val="dk1"/>
              </a:buClr>
              <a:buSzPct val="100000"/>
              <a:buChar char="•"/>
            </a:pPr>
            <a:r>
              <a:rPr lang="en-US"/>
              <a:t>Given a logical address </a:t>
            </a:r>
            <a:r>
              <a:rPr i="1" lang="en-US"/>
              <a:t>LA </a:t>
            </a:r>
            <a:r>
              <a:rPr lang="en-US"/>
              <a:t>of file A, how to map LA to its block address?</a:t>
            </a:r>
            <a:endParaRPr/>
          </a:p>
          <a:p>
            <a:pPr indent="-241934" lvl="0" marL="228600" rtl="0" algn="l">
              <a:lnSpc>
                <a:spcPct val="90000"/>
              </a:lnSpc>
              <a:spcBef>
                <a:spcPts val="1000"/>
              </a:spcBef>
              <a:spcAft>
                <a:spcPts val="0"/>
              </a:spcAft>
              <a:buClr>
                <a:schemeClr val="dk1"/>
              </a:buClr>
              <a:buSzPct val="100000"/>
              <a:buChar char="•"/>
            </a:pPr>
            <a:r>
              <a:rPr lang="en-US"/>
              <a:t>Suppose the block size is 512 bytes</a:t>
            </a:r>
            <a:endParaRPr/>
          </a:p>
          <a:p>
            <a:pPr indent="-77470" lvl="0" marL="228600" rtl="0" algn="l">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a:p>
            <a:pPr indent="-241934" lvl="0" marL="228600" rtl="0" algn="l">
              <a:lnSpc>
                <a:spcPct val="90000"/>
              </a:lnSpc>
              <a:spcBef>
                <a:spcPts val="1000"/>
              </a:spcBef>
              <a:spcAft>
                <a:spcPts val="0"/>
              </a:spcAft>
              <a:buClr>
                <a:schemeClr val="dk1"/>
              </a:buClr>
              <a:buSzPct val="100000"/>
              <a:buChar char="•"/>
            </a:pPr>
            <a:r>
              <a:rPr i="1" lang="en-US"/>
              <a:t>Block number B </a:t>
            </a:r>
            <a:r>
              <a:rPr lang="en-US"/>
              <a:t>= </a:t>
            </a:r>
            <a:r>
              <a:rPr i="1" lang="en-US"/>
              <a:t>Q </a:t>
            </a:r>
            <a:r>
              <a:rPr lang="en-US"/>
              <a:t>+ </a:t>
            </a:r>
            <a:r>
              <a:rPr i="1" lang="en-US"/>
              <a:t>starting address of file A in directory</a:t>
            </a:r>
            <a:endParaRPr/>
          </a:p>
          <a:p>
            <a:pPr indent="-241934" lvl="0" marL="228600" rtl="0" algn="l">
              <a:lnSpc>
                <a:spcPct val="90000"/>
              </a:lnSpc>
              <a:spcBef>
                <a:spcPts val="1000"/>
              </a:spcBef>
              <a:spcAft>
                <a:spcPts val="0"/>
              </a:spcAft>
              <a:buClr>
                <a:schemeClr val="dk1"/>
              </a:buClr>
              <a:buSzPct val="100000"/>
              <a:buChar char="•"/>
            </a:pPr>
            <a:r>
              <a:rPr i="1" lang="en-US"/>
              <a:t>Block offset (of LA) D </a:t>
            </a:r>
            <a:r>
              <a:rPr lang="en-US"/>
              <a:t>= </a:t>
            </a:r>
            <a:r>
              <a:rPr i="1" lang="en-US"/>
              <a:t>R</a:t>
            </a:r>
            <a:endParaRPr/>
          </a:p>
          <a:p>
            <a:pPr indent="-241934" lvl="0" marL="228600" rtl="0" algn="l">
              <a:lnSpc>
                <a:spcPct val="90000"/>
              </a:lnSpc>
              <a:spcBef>
                <a:spcPts val="1000"/>
              </a:spcBef>
              <a:spcAft>
                <a:spcPts val="0"/>
              </a:spcAft>
              <a:buClr>
                <a:schemeClr val="dk1"/>
              </a:buClr>
              <a:buSzPct val="100000"/>
              <a:buChar char="•"/>
            </a:pPr>
            <a:r>
              <a:rPr i="1" lang="en-US"/>
              <a:t>Number of accesses to get the data at address LA</a:t>
            </a:r>
            <a:endParaRPr/>
          </a:p>
          <a:p>
            <a:pPr indent="-240030" lvl="1" marL="685800" rtl="0" algn="l">
              <a:lnSpc>
                <a:spcPct val="90000"/>
              </a:lnSpc>
              <a:spcBef>
                <a:spcPts val="500"/>
              </a:spcBef>
              <a:spcAft>
                <a:spcPts val="0"/>
              </a:spcAft>
              <a:buClr>
                <a:schemeClr val="dk1"/>
              </a:buClr>
              <a:buSzPct val="100000"/>
              <a:buChar char="•"/>
            </a:pPr>
            <a:r>
              <a:rPr i="1" lang="en-US"/>
              <a:t>1 access to get starting address of file A</a:t>
            </a:r>
            <a:endParaRPr/>
          </a:p>
          <a:p>
            <a:pPr indent="-240030" lvl="1" marL="685800" rtl="0" algn="l">
              <a:lnSpc>
                <a:spcPct val="90000"/>
              </a:lnSpc>
              <a:spcBef>
                <a:spcPts val="500"/>
              </a:spcBef>
              <a:spcAft>
                <a:spcPts val="0"/>
              </a:spcAft>
              <a:buClr>
                <a:schemeClr val="dk1"/>
              </a:buClr>
              <a:buSzPct val="100000"/>
              <a:buChar char="•"/>
            </a:pPr>
            <a:r>
              <a:rPr i="1" lang="en-US"/>
              <a:t>1 access for reading data in block B</a:t>
            </a:r>
            <a:endParaRPr/>
          </a:p>
        </p:txBody>
      </p:sp>
      <p:pic>
        <p:nvPicPr>
          <p:cNvPr id="397" name="Google Shape;397;p45"/>
          <p:cNvPicPr preferRelativeResize="0"/>
          <p:nvPr/>
        </p:nvPicPr>
        <p:blipFill rotWithShape="1">
          <a:blip r:embed="rId3">
            <a:alphaModFix/>
          </a:blip>
          <a:srcRect b="0" l="0" r="0" t="0"/>
          <a:stretch/>
        </p:blipFill>
        <p:spPr>
          <a:xfrm>
            <a:off x="7149871" y="2368355"/>
            <a:ext cx="1612916" cy="1564291"/>
          </a:xfrm>
          <a:prstGeom prst="rect">
            <a:avLst/>
          </a:prstGeom>
          <a:noFill/>
          <a:ln>
            <a:noFill/>
          </a:ln>
        </p:spPr>
      </p:pic>
      <p:pic>
        <p:nvPicPr>
          <p:cNvPr id="398" name="Google Shape;398;p45"/>
          <p:cNvPicPr preferRelativeResize="0"/>
          <p:nvPr/>
        </p:nvPicPr>
        <p:blipFill rotWithShape="1">
          <a:blip r:embed="rId4">
            <a:alphaModFix/>
          </a:blip>
          <a:srcRect b="0" l="0" r="0" t="0"/>
          <a:stretch/>
        </p:blipFill>
        <p:spPr>
          <a:xfrm>
            <a:off x="3437449" y="2852291"/>
            <a:ext cx="1721682" cy="9401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Linked List Allocation (1)</a:t>
            </a:r>
            <a:endParaRPr/>
          </a:p>
        </p:txBody>
      </p:sp>
      <p:sp>
        <p:nvSpPr>
          <p:cNvPr id="404" name="Google Shape;404;p46"/>
          <p:cNvSpPr txBox="1"/>
          <p:nvPr>
            <p:ph idx="1" type="body"/>
          </p:nvPr>
        </p:nvSpPr>
        <p:spPr>
          <a:xfrm>
            <a:off x="628650" y="1825625"/>
            <a:ext cx="7886700" cy="999682"/>
          </a:xfrm>
          <a:prstGeom prst="rect">
            <a:avLst/>
          </a:prstGeom>
          <a:noFill/>
          <a:ln>
            <a:noFill/>
          </a:ln>
        </p:spPr>
        <p:txBody>
          <a:bodyPr anchorCtr="0" anchor="t" bIns="45700" lIns="91425" spcFirstLastPara="1" rIns="91425" wrap="square" tIns="45700">
            <a:normAutofit fontScale="77500" lnSpcReduction="20000"/>
          </a:bodyPr>
          <a:lstStyle/>
          <a:p>
            <a:pPr indent="-285750" lvl="0" marL="285750" rtl="0" algn="l">
              <a:lnSpc>
                <a:spcPct val="90000"/>
              </a:lnSpc>
              <a:spcBef>
                <a:spcPts val="0"/>
              </a:spcBef>
              <a:spcAft>
                <a:spcPts val="0"/>
              </a:spcAft>
              <a:buClr>
                <a:schemeClr val="dk1"/>
              </a:buClr>
              <a:buSzPct val="100000"/>
              <a:buChar char="•"/>
            </a:pPr>
            <a:r>
              <a:rPr lang="en-US"/>
              <a:t>Each file is a linked list of disk blocks</a:t>
            </a:r>
            <a:endParaRPr/>
          </a:p>
          <a:p>
            <a:pPr indent="-285750" lvl="1" marL="742950" rtl="0" algn="l">
              <a:lnSpc>
                <a:spcPct val="90000"/>
              </a:lnSpc>
              <a:spcBef>
                <a:spcPts val="500"/>
              </a:spcBef>
              <a:spcAft>
                <a:spcPts val="0"/>
              </a:spcAft>
              <a:buClr>
                <a:schemeClr val="dk1"/>
              </a:buClr>
              <a:buSzPct val="100000"/>
              <a:buChar char="•"/>
            </a:pPr>
            <a:r>
              <a:rPr lang="en-US"/>
              <a:t>First bytes of the block contain a pointer to the next block</a:t>
            </a:r>
            <a:endParaRPr/>
          </a:p>
          <a:p>
            <a:pPr indent="-285750" lvl="0" marL="285750" rtl="0" algn="l">
              <a:lnSpc>
                <a:spcPct val="90000"/>
              </a:lnSpc>
              <a:spcBef>
                <a:spcPts val="1000"/>
              </a:spcBef>
              <a:spcAft>
                <a:spcPts val="0"/>
              </a:spcAft>
              <a:buClr>
                <a:schemeClr val="dk1"/>
              </a:buClr>
              <a:buSzPct val="100000"/>
              <a:buChar char="•"/>
            </a:pPr>
            <a:r>
              <a:rPr lang="en-US"/>
              <a:t>Blocks may be scattered anywhere on the disk</a:t>
            </a:r>
            <a:endParaRPr/>
          </a:p>
          <a:p>
            <a:pPr indent="-90804" lvl="0" marL="228600" rtl="0" algn="l">
              <a:lnSpc>
                <a:spcPct val="90000"/>
              </a:lnSpc>
              <a:spcBef>
                <a:spcPts val="1000"/>
              </a:spcBef>
              <a:spcAft>
                <a:spcPts val="0"/>
              </a:spcAft>
              <a:buClr>
                <a:schemeClr val="dk1"/>
              </a:buClr>
              <a:buSzPct val="100000"/>
              <a:buNone/>
            </a:pPr>
            <a:r>
              <a:t/>
            </a:r>
            <a:endParaRPr/>
          </a:p>
        </p:txBody>
      </p:sp>
      <p:pic>
        <p:nvPicPr>
          <p:cNvPr id="405" name="Google Shape;405;p46"/>
          <p:cNvPicPr preferRelativeResize="0"/>
          <p:nvPr/>
        </p:nvPicPr>
        <p:blipFill rotWithShape="1">
          <a:blip r:embed="rId3">
            <a:alphaModFix/>
          </a:blip>
          <a:srcRect b="0" l="0" r="0" t="0"/>
          <a:stretch/>
        </p:blipFill>
        <p:spPr>
          <a:xfrm>
            <a:off x="2855934" y="2803649"/>
            <a:ext cx="4772662" cy="3394093"/>
          </a:xfrm>
          <a:prstGeom prst="rect">
            <a:avLst/>
          </a:prstGeom>
          <a:noFill/>
          <a:ln>
            <a:noFill/>
          </a:ln>
        </p:spPr>
      </p:pic>
      <p:sp>
        <p:nvSpPr>
          <p:cNvPr id="406" name="Google Shape;406;p46"/>
          <p:cNvSpPr/>
          <p:nvPr/>
        </p:nvSpPr>
        <p:spPr>
          <a:xfrm>
            <a:off x="2290739" y="6197743"/>
            <a:ext cx="58355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Storing a file as a linked list of disk blocks. (MOS Figure 4-11)</a:t>
            </a:r>
            <a:endParaRPr sz="1800">
              <a:solidFill>
                <a:schemeClr val="dk1"/>
              </a:solidFill>
              <a:latin typeface="Calibri"/>
              <a:ea typeface="Calibri"/>
              <a:cs typeface="Calibri"/>
              <a:sym typeface="Calibri"/>
            </a:endParaRPr>
          </a:p>
        </p:txBody>
      </p:sp>
      <p:pic>
        <p:nvPicPr>
          <p:cNvPr id="407" name="Google Shape;407;p46"/>
          <p:cNvPicPr preferRelativeResize="0"/>
          <p:nvPr/>
        </p:nvPicPr>
        <p:blipFill rotWithShape="1">
          <a:blip r:embed="rId4">
            <a:alphaModFix/>
          </a:blip>
          <a:srcRect b="0" l="0" r="0" t="0"/>
          <a:stretch/>
        </p:blipFill>
        <p:spPr>
          <a:xfrm>
            <a:off x="340657" y="3034435"/>
            <a:ext cx="1735405" cy="999683"/>
          </a:xfrm>
          <a:prstGeom prst="rect">
            <a:avLst/>
          </a:prstGeom>
          <a:noFill/>
          <a:ln>
            <a:noFill/>
          </a:ln>
        </p:spPr>
      </p:pic>
      <p:sp>
        <p:nvSpPr>
          <p:cNvPr id="408" name="Google Shape;408;p46"/>
          <p:cNvSpPr/>
          <p:nvPr/>
        </p:nvSpPr>
        <p:spPr>
          <a:xfrm>
            <a:off x="0" y="3707704"/>
            <a:ext cx="914400" cy="5843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6"/>
          <p:cNvSpPr txBox="1"/>
          <p:nvPr/>
        </p:nvSpPr>
        <p:spPr>
          <a:xfrm>
            <a:off x="7020306" y="3154771"/>
            <a:ext cx="309700" cy="184666"/>
          </a:xfrm>
          <a:prstGeom prst="rect">
            <a:avLst/>
          </a:prstGeom>
          <a:solidFill>
            <a:schemeClr val="lt1"/>
          </a:solidFill>
          <a:ln>
            <a:noFill/>
          </a:ln>
        </p:spPr>
        <p:txBody>
          <a:bodyPr anchorCtr="0" anchor="t" bIns="0" lIns="91425" spcFirstLastPara="1" rIns="91425" wrap="square" tIns="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-1</a:t>
            </a:r>
            <a:endParaRPr/>
          </a:p>
        </p:txBody>
      </p:sp>
      <p:sp>
        <p:nvSpPr>
          <p:cNvPr id="410" name="Google Shape;410;p46"/>
          <p:cNvSpPr txBox="1"/>
          <p:nvPr/>
        </p:nvSpPr>
        <p:spPr>
          <a:xfrm>
            <a:off x="6596634" y="4797643"/>
            <a:ext cx="309700" cy="184666"/>
          </a:xfrm>
          <a:prstGeom prst="rect">
            <a:avLst/>
          </a:prstGeom>
          <a:solidFill>
            <a:schemeClr val="lt1"/>
          </a:solidFill>
          <a:ln>
            <a:noFill/>
          </a:ln>
        </p:spPr>
        <p:txBody>
          <a:bodyPr anchorCtr="0" anchor="t" bIns="0" lIns="91425" spcFirstLastPara="1" rIns="91425" wrap="square" tIns="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Linked List Allocation (2)</a:t>
            </a:r>
            <a:endParaRPr/>
          </a:p>
        </p:txBody>
      </p:sp>
      <p:sp>
        <p:nvSpPr>
          <p:cNvPr id="416" name="Google Shape;416;p47"/>
          <p:cNvSpPr txBox="1"/>
          <p:nvPr>
            <p:ph idx="1" type="body"/>
          </p:nvPr>
        </p:nvSpPr>
        <p:spPr>
          <a:xfrm>
            <a:off x="4979828" y="1825625"/>
            <a:ext cx="3660782" cy="4351338"/>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90000"/>
              </a:lnSpc>
              <a:spcBef>
                <a:spcPts val="0"/>
              </a:spcBef>
              <a:spcAft>
                <a:spcPts val="0"/>
              </a:spcAft>
              <a:buClr>
                <a:schemeClr val="dk1"/>
              </a:buClr>
              <a:buSzPct val="100000"/>
              <a:buNone/>
            </a:pPr>
            <a:r>
              <a:rPr b="1" lang="en-US">
                <a:latin typeface="Times New Roman"/>
                <a:ea typeface="Times New Roman"/>
                <a:cs typeface="Times New Roman"/>
                <a:sym typeface="Times New Roman"/>
              </a:rPr>
              <a:t>Pros</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Simple</a:t>
            </a:r>
            <a:endParaRPr/>
          </a:p>
          <a:p>
            <a:pPr indent="-228600" lvl="1" marL="685800" rtl="0" algn="l">
              <a:lnSpc>
                <a:spcPct val="90000"/>
              </a:lnSpc>
              <a:spcBef>
                <a:spcPts val="500"/>
              </a:spcBef>
              <a:spcAft>
                <a:spcPts val="0"/>
              </a:spcAft>
              <a:buClr>
                <a:schemeClr val="dk1"/>
              </a:buClr>
              <a:buSzPct val="100000"/>
              <a:buChar char="•"/>
            </a:pPr>
            <a:r>
              <a:rPr lang="en-US">
                <a:latin typeface="Times New Roman"/>
                <a:ea typeface="Times New Roman"/>
                <a:cs typeface="Times New Roman"/>
                <a:sym typeface="Times New Roman"/>
              </a:rPr>
              <a:t>need only starting address</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Free-space management system</a:t>
            </a:r>
            <a:endParaRPr/>
          </a:p>
          <a:p>
            <a:pPr indent="-228600" lvl="1" marL="685800" rtl="0" algn="l">
              <a:lnSpc>
                <a:spcPct val="90000"/>
              </a:lnSpc>
              <a:spcBef>
                <a:spcPts val="500"/>
              </a:spcBef>
              <a:spcAft>
                <a:spcPts val="0"/>
              </a:spcAft>
              <a:buClr>
                <a:schemeClr val="dk1"/>
              </a:buClr>
              <a:buSzPct val="100000"/>
              <a:buChar char="•"/>
            </a:pPr>
            <a:r>
              <a:rPr lang="en-US">
                <a:latin typeface="Times New Roman"/>
                <a:ea typeface="Times New Roman"/>
                <a:cs typeface="Times New Roman"/>
                <a:sym typeface="Times New Roman"/>
              </a:rPr>
              <a:t>no waste of space</a:t>
            </a:r>
            <a:endParaRPr/>
          </a:p>
          <a:p>
            <a:pPr indent="-99059" lvl="1" marL="685800" rtl="0" algn="l">
              <a:lnSpc>
                <a:spcPct val="90000"/>
              </a:lnSpc>
              <a:spcBef>
                <a:spcPts val="50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100000"/>
              <a:buNone/>
            </a:pPr>
            <a:r>
              <a:rPr b="1" lang="en-US">
                <a:latin typeface="Times New Roman"/>
                <a:ea typeface="Times New Roman"/>
                <a:cs typeface="Times New Roman"/>
                <a:sym typeface="Times New Roman"/>
              </a:rPr>
              <a:t>Cons</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No efficient random access</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No power of two block data size (less efficient)</a:t>
            </a:r>
            <a:endParaRPr/>
          </a:p>
          <a:p>
            <a:pPr indent="-77470" lvl="0" marL="228600" rtl="0" algn="l">
              <a:lnSpc>
                <a:spcPct val="90000"/>
              </a:lnSpc>
              <a:spcBef>
                <a:spcPts val="1000"/>
              </a:spcBef>
              <a:spcAft>
                <a:spcPts val="0"/>
              </a:spcAft>
              <a:buClr>
                <a:schemeClr val="dk1"/>
              </a:buClr>
              <a:buSzPct val="100000"/>
              <a:buNone/>
            </a:pPr>
            <a:r>
              <a:t/>
            </a:r>
            <a:endParaRPr/>
          </a:p>
        </p:txBody>
      </p:sp>
      <p:pic>
        <p:nvPicPr>
          <p:cNvPr id="417" name="Google Shape;417;p47"/>
          <p:cNvPicPr preferRelativeResize="0"/>
          <p:nvPr/>
        </p:nvPicPr>
        <p:blipFill rotWithShape="1">
          <a:blip r:embed="rId3">
            <a:alphaModFix/>
          </a:blip>
          <a:srcRect b="0" l="0" r="0" t="0"/>
          <a:stretch/>
        </p:blipFill>
        <p:spPr>
          <a:xfrm>
            <a:off x="628650" y="1825625"/>
            <a:ext cx="4225918" cy="4351338"/>
          </a:xfrm>
          <a:prstGeom prst="rect">
            <a:avLst/>
          </a:prstGeom>
          <a:noFill/>
          <a:ln>
            <a:noFill/>
          </a:ln>
        </p:spPr>
      </p:pic>
      <p:sp>
        <p:nvSpPr>
          <p:cNvPr id="418" name="Google Shape;418;p47"/>
          <p:cNvSpPr txBox="1"/>
          <p:nvPr/>
        </p:nvSpPr>
        <p:spPr>
          <a:xfrm>
            <a:off x="1400175" y="3498850"/>
            <a:ext cx="137858" cy="161583"/>
          </a:xfrm>
          <a:prstGeom prst="rect">
            <a:avLst/>
          </a:prstGeom>
          <a:solidFill>
            <a:srgbClr val="CFD5D8"/>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16</a:t>
            </a:r>
            <a:endParaRPr/>
          </a:p>
        </p:txBody>
      </p:sp>
      <p:sp>
        <p:nvSpPr>
          <p:cNvPr id="419" name="Google Shape;419;p47"/>
          <p:cNvSpPr txBox="1"/>
          <p:nvPr/>
        </p:nvSpPr>
        <p:spPr>
          <a:xfrm>
            <a:off x="987425" y="4352925"/>
            <a:ext cx="129844" cy="161583"/>
          </a:xfrm>
          <a:prstGeom prst="rect">
            <a:avLst/>
          </a:prstGeom>
          <a:solidFill>
            <a:srgbClr val="CFD5D8"/>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 1 </a:t>
            </a:r>
            <a:endParaRPr/>
          </a:p>
        </p:txBody>
      </p:sp>
      <p:sp>
        <p:nvSpPr>
          <p:cNvPr id="420" name="Google Shape;420;p47"/>
          <p:cNvSpPr txBox="1"/>
          <p:nvPr/>
        </p:nvSpPr>
        <p:spPr>
          <a:xfrm>
            <a:off x="1400175" y="2647950"/>
            <a:ext cx="137858" cy="161583"/>
          </a:xfrm>
          <a:prstGeom prst="rect">
            <a:avLst/>
          </a:prstGeom>
          <a:solidFill>
            <a:srgbClr val="CFD5D8"/>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10</a:t>
            </a:r>
            <a:endParaRPr/>
          </a:p>
        </p:txBody>
      </p:sp>
      <p:sp>
        <p:nvSpPr>
          <p:cNvPr id="421" name="Google Shape;421;p47"/>
          <p:cNvSpPr txBox="1"/>
          <p:nvPr/>
        </p:nvSpPr>
        <p:spPr>
          <a:xfrm>
            <a:off x="1809750" y="3502819"/>
            <a:ext cx="137858" cy="161583"/>
          </a:xfrm>
          <a:prstGeom prst="rect">
            <a:avLst/>
          </a:prstGeom>
          <a:solidFill>
            <a:srgbClr val="CFD5D8"/>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25</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Linked List Allocation - Example</a:t>
            </a:r>
            <a:endParaRPr/>
          </a:p>
        </p:txBody>
      </p:sp>
      <p:sp>
        <p:nvSpPr>
          <p:cNvPr id="428" name="Google Shape;428;p4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85000" lnSpcReduction="20000"/>
          </a:bodyPr>
          <a:lstStyle/>
          <a:p>
            <a:pPr indent="-241934" lvl="0" marL="228600" rtl="0" algn="l">
              <a:lnSpc>
                <a:spcPct val="90000"/>
              </a:lnSpc>
              <a:spcBef>
                <a:spcPts val="0"/>
              </a:spcBef>
              <a:spcAft>
                <a:spcPts val="0"/>
              </a:spcAft>
              <a:buClr>
                <a:schemeClr val="dk1"/>
              </a:buClr>
              <a:buSzPct val="100000"/>
              <a:buChar char="•"/>
            </a:pPr>
            <a:r>
              <a:rPr lang="en-US"/>
              <a:t>Given a logical address </a:t>
            </a:r>
            <a:r>
              <a:rPr i="1" lang="en-US"/>
              <a:t>LA </a:t>
            </a:r>
            <a:r>
              <a:rPr lang="en-US"/>
              <a:t>of file A, </a:t>
            </a:r>
            <a:r>
              <a:rPr lang="en-US"/>
              <a:t>how to map LA to its block address?</a:t>
            </a:r>
            <a:endParaRPr i="1"/>
          </a:p>
          <a:p>
            <a:pPr indent="-241934" lvl="0" marL="228600" rtl="0" algn="l">
              <a:lnSpc>
                <a:spcPct val="90000"/>
              </a:lnSpc>
              <a:spcBef>
                <a:spcPts val="1000"/>
              </a:spcBef>
              <a:spcAft>
                <a:spcPts val="0"/>
              </a:spcAft>
              <a:buClr>
                <a:schemeClr val="dk1"/>
              </a:buClr>
              <a:buSzPct val="100000"/>
              <a:buChar char="•"/>
            </a:pPr>
            <a:r>
              <a:rPr lang="en-US"/>
              <a:t>Suppose block size is 512 bytes and each block contains 4 bytes reserved for pointer to next block</a:t>
            </a:r>
            <a:endParaRPr/>
          </a:p>
          <a:p>
            <a:pPr indent="-90804" lvl="0" marL="22860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a:p>
            <a:pPr indent="-241934" lvl="0" marL="228600" rtl="0" algn="l">
              <a:lnSpc>
                <a:spcPct val="90000"/>
              </a:lnSpc>
              <a:spcBef>
                <a:spcPts val="1000"/>
              </a:spcBef>
              <a:spcAft>
                <a:spcPts val="0"/>
              </a:spcAft>
              <a:buClr>
                <a:schemeClr val="dk1"/>
              </a:buClr>
              <a:buSzPct val="100000"/>
              <a:buChar char="•"/>
            </a:pPr>
            <a:r>
              <a:rPr i="1" lang="en-US"/>
              <a:t>Block number B </a:t>
            </a:r>
            <a:r>
              <a:rPr lang="en-US"/>
              <a:t>= </a:t>
            </a:r>
            <a:r>
              <a:rPr i="1" lang="en-US"/>
              <a:t>Q</a:t>
            </a:r>
            <a:r>
              <a:rPr lang="en-US"/>
              <a:t>th block in the linked chain of blocks, starting from the start block in directory</a:t>
            </a:r>
            <a:endParaRPr/>
          </a:p>
          <a:p>
            <a:pPr indent="-241934" lvl="0" marL="228600" rtl="0" algn="l">
              <a:lnSpc>
                <a:spcPct val="90000"/>
              </a:lnSpc>
              <a:spcBef>
                <a:spcPts val="1000"/>
              </a:spcBef>
              <a:spcAft>
                <a:spcPts val="0"/>
              </a:spcAft>
              <a:buClr>
                <a:schemeClr val="dk1"/>
              </a:buClr>
              <a:buSzPct val="100000"/>
              <a:buChar char="•"/>
            </a:pPr>
            <a:r>
              <a:rPr i="1" lang="en-US"/>
              <a:t>Block offset D </a:t>
            </a:r>
            <a:r>
              <a:rPr lang="en-US"/>
              <a:t>= </a:t>
            </a:r>
            <a:r>
              <a:rPr i="1" lang="en-US"/>
              <a:t>R </a:t>
            </a:r>
            <a:r>
              <a:rPr lang="en-US"/>
              <a:t>+ 4</a:t>
            </a:r>
            <a:endParaRPr/>
          </a:p>
          <a:p>
            <a:pPr indent="-241934" lvl="0" marL="228600" rtl="0" algn="l">
              <a:lnSpc>
                <a:spcPct val="90000"/>
              </a:lnSpc>
              <a:spcBef>
                <a:spcPts val="1000"/>
              </a:spcBef>
              <a:spcAft>
                <a:spcPts val="0"/>
              </a:spcAft>
              <a:buClr>
                <a:schemeClr val="dk1"/>
              </a:buClr>
              <a:buSzPct val="100000"/>
              <a:buChar char="•"/>
            </a:pPr>
            <a:r>
              <a:rPr i="1" lang="en-US"/>
              <a:t>Number of accesses to get the data at address LA</a:t>
            </a:r>
            <a:endParaRPr/>
          </a:p>
          <a:p>
            <a:pPr indent="-240030" lvl="1" marL="685800" rtl="0" algn="l">
              <a:lnSpc>
                <a:spcPct val="90000"/>
              </a:lnSpc>
              <a:spcBef>
                <a:spcPts val="500"/>
              </a:spcBef>
              <a:spcAft>
                <a:spcPts val="0"/>
              </a:spcAft>
              <a:buClr>
                <a:schemeClr val="dk1"/>
              </a:buClr>
              <a:buSzPct val="100000"/>
              <a:buChar char="•"/>
            </a:pPr>
            <a:r>
              <a:rPr i="1" lang="en-US"/>
              <a:t>1 access to get starting block of file A</a:t>
            </a:r>
            <a:endParaRPr/>
          </a:p>
          <a:p>
            <a:pPr indent="-240030" lvl="1" marL="685800" rtl="0" algn="l">
              <a:lnSpc>
                <a:spcPct val="90000"/>
              </a:lnSpc>
              <a:spcBef>
                <a:spcPts val="500"/>
              </a:spcBef>
              <a:spcAft>
                <a:spcPts val="0"/>
              </a:spcAft>
              <a:buClr>
                <a:schemeClr val="dk1"/>
              </a:buClr>
              <a:buSzPct val="100000"/>
              <a:buChar char="•"/>
            </a:pPr>
            <a:r>
              <a:rPr i="1" lang="en-US"/>
              <a:t>Q accesses for traversing Q blocks</a:t>
            </a:r>
            <a:endParaRPr i="1"/>
          </a:p>
        </p:txBody>
      </p:sp>
      <p:pic>
        <p:nvPicPr>
          <p:cNvPr id="429" name="Google Shape;429;p48"/>
          <p:cNvPicPr preferRelativeResize="0"/>
          <p:nvPr/>
        </p:nvPicPr>
        <p:blipFill rotWithShape="1">
          <a:blip r:embed="rId3">
            <a:alphaModFix/>
          </a:blip>
          <a:srcRect b="0" l="0" r="0" t="0"/>
          <a:stretch/>
        </p:blipFill>
        <p:spPr>
          <a:xfrm>
            <a:off x="6796549" y="3221543"/>
            <a:ext cx="2046296" cy="859690"/>
          </a:xfrm>
          <a:prstGeom prst="rect">
            <a:avLst/>
          </a:prstGeom>
          <a:noFill/>
          <a:ln>
            <a:noFill/>
          </a:ln>
        </p:spPr>
      </p:pic>
      <p:pic>
        <p:nvPicPr>
          <p:cNvPr id="430" name="Google Shape;430;p48"/>
          <p:cNvPicPr preferRelativeResize="0"/>
          <p:nvPr/>
        </p:nvPicPr>
        <p:blipFill rotWithShape="1">
          <a:blip r:embed="rId4">
            <a:alphaModFix/>
          </a:blip>
          <a:srcRect b="0" l="0" r="0" t="0"/>
          <a:stretch/>
        </p:blipFill>
        <p:spPr>
          <a:xfrm>
            <a:off x="3991509" y="3159998"/>
            <a:ext cx="2046295" cy="982785"/>
          </a:xfrm>
          <a:prstGeom prst="rect">
            <a:avLst/>
          </a:prstGeom>
          <a:noFill/>
          <a:ln>
            <a:noFill/>
          </a:ln>
        </p:spPr>
      </p:pic>
      <p:pic>
        <p:nvPicPr>
          <p:cNvPr id="431" name="Google Shape;431;p48"/>
          <p:cNvPicPr preferRelativeResize="0"/>
          <p:nvPr/>
        </p:nvPicPr>
        <p:blipFill rotWithShape="1">
          <a:blip r:embed="rId5">
            <a:alphaModFix/>
          </a:blip>
          <a:srcRect b="0" l="0" r="0" t="0"/>
          <a:stretch/>
        </p:blipFill>
        <p:spPr>
          <a:xfrm>
            <a:off x="628644" y="3212712"/>
            <a:ext cx="2353602" cy="767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9"/>
          <p:cNvSpPr txBox="1"/>
          <p:nvPr>
            <p:ph type="title"/>
          </p:nvPr>
        </p:nvSpPr>
        <p:spPr>
          <a:xfrm>
            <a:off x="628650" y="365126"/>
            <a:ext cx="85153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Linked-List Allocation with Table (1)</a:t>
            </a:r>
            <a:endParaRPr/>
          </a:p>
        </p:txBody>
      </p:sp>
      <p:sp>
        <p:nvSpPr>
          <p:cNvPr id="437" name="Google Shape;437;p49"/>
          <p:cNvSpPr txBox="1"/>
          <p:nvPr>
            <p:ph idx="1" type="body"/>
          </p:nvPr>
        </p:nvSpPr>
        <p:spPr>
          <a:xfrm>
            <a:off x="4684732" y="1825625"/>
            <a:ext cx="3830618"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US"/>
              <a:t>Variant of linked list allocation → File-Allocation Table (FAT)</a:t>
            </a:r>
            <a:endParaRPr/>
          </a:p>
          <a:p>
            <a:pPr indent="-228600" lvl="0" marL="228600" rtl="0" algn="l">
              <a:lnSpc>
                <a:spcPct val="90000"/>
              </a:lnSpc>
              <a:spcBef>
                <a:spcPts val="1000"/>
              </a:spcBef>
              <a:spcAft>
                <a:spcPts val="0"/>
              </a:spcAft>
              <a:buClr>
                <a:schemeClr val="dk1"/>
              </a:buClr>
              <a:buSzPts val="2800"/>
              <a:buChar char="•"/>
            </a:pPr>
            <a:r>
              <a:rPr lang="en-US"/>
              <a:t>Keep a table in memory, each entry</a:t>
            </a:r>
            <a:endParaRPr/>
          </a:p>
          <a:p>
            <a:pPr indent="-228600" lvl="1" marL="685800" rtl="0" algn="l">
              <a:lnSpc>
                <a:spcPct val="90000"/>
              </a:lnSpc>
              <a:spcBef>
                <a:spcPts val="500"/>
              </a:spcBef>
              <a:spcAft>
                <a:spcPts val="0"/>
              </a:spcAft>
              <a:buClr>
                <a:schemeClr val="dk1"/>
              </a:buClr>
              <a:buSzPts val="2400"/>
              <a:buChar char="•"/>
            </a:pPr>
            <a:r>
              <a:rPr lang="en-US"/>
              <a:t>corresponds to disk block number</a:t>
            </a:r>
            <a:endParaRPr/>
          </a:p>
          <a:p>
            <a:pPr indent="-228600" lvl="1" marL="685800" rtl="0" algn="l">
              <a:lnSpc>
                <a:spcPct val="90000"/>
              </a:lnSpc>
              <a:spcBef>
                <a:spcPts val="500"/>
              </a:spcBef>
              <a:spcAft>
                <a:spcPts val="0"/>
              </a:spcAft>
              <a:buClr>
                <a:schemeClr val="dk1"/>
              </a:buClr>
              <a:buSzPts val="2400"/>
              <a:buChar char="•"/>
            </a:pPr>
            <a:r>
              <a:rPr lang="en-US"/>
              <a:t>contains a pointer to the next block or -1</a:t>
            </a:r>
            <a:endParaRPr/>
          </a:p>
          <a:p>
            <a:pPr indent="-228600" lvl="0" marL="228600" rtl="0" algn="l">
              <a:lnSpc>
                <a:spcPct val="90000"/>
              </a:lnSpc>
              <a:spcBef>
                <a:spcPts val="1000"/>
              </a:spcBef>
              <a:spcAft>
                <a:spcPts val="0"/>
              </a:spcAft>
              <a:buClr>
                <a:schemeClr val="dk1"/>
              </a:buClr>
              <a:buSzPts val="2800"/>
              <a:buChar char="•"/>
            </a:pPr>
            <a:r>
              <a:rPr lang="en-US"/>
              <a:t>(Information about all files on the disk)</a:t>
            </a:r>
            <a:endParaRPr/>
          </a:p>
        </p:txBody>
      </p:sp>
      <p:pic>
        <p:nvPicPr>
          <p:cNvPr id="438" name="Google Shape;438;p49"/>
          <p:cNvPicPr preferRelativeResize="0"/>
          <p:nvPr/>
        </p:nvPicPr>
        <p:blipFill rotWithShape="1">
          <a:blip r:embed="rId3">
            <a:alphaModFix/>
          </a:blip>
          <a:srcRect b="0" l="0" r="0" t="0"/>
          <a:stretch/>
        </p:blipFill>
        <p:spPr>
          <a:xfrm>
            <a:off x="628649" y="1449843"/>
            <a:ext cx="3830617" cy="4386253"/>
          </a:xfrm>
          <a:prstGeom prst="rect">
            <a:avLst/>
          </a:prstGeom>
          <a:noFill/>
          <a:ln>
            <a:noFill/>
          </a:ln>
        </p:spPr>
      </p:pic>
      <p:sp>
        <p:nvSpPr>
          <p:cNvPr id="439" name="Google Shape;439;p49"/>
          <p:cNvSpPr/>
          <p:nvPr/>
        </p:nvSpPr>
        <p:spPr>
          <a:xfrm>
            <a:off x="526094" y="5836096"/>
            <a:ext cx="4045905"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Linked list allocation using a file allocation table in main memory (MOS Figure 4-12.)</a:t>
            </a: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0"/>
          <p:cNvSpPr txBox="1"/>
          <p:nvPr>
            <p:ph type="title"/>
          </p:nvPr>
        </p:nvSpPr>
        <p:spPr>
          <a:xfrm>
            <a:off x="628650" y="365126"/>
            <a:ext cx="85153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Linked-List Allocation with Table (2)</a:t>
            </a:r>
            <a:endParaRPr/>
          </a:p>
        </p:txBody>
      </p:sp>
      <p:sp>
        <p:nvSpPr>
          <p:cNvPr id="445" name="Google Shape;445;p50"/>
          <p:cNvSpPr txBox="1"/>
          <p:nvPr>
            <p:ph idx="1" type="body"/>
          </p:nvPr>
        </p:nvSpPr>
        <p:spPr>
          <a:xfrm>
            <a:off x="5642466" y="1825625"/>
            <a:ext cx="2872884"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en-US"/>
              <a:t>Pros</a:t>
            </a:r>
            <a:endParaRPr/>
          </a:p>
          <a:p>
            <a:pPr indent="-228600" lvl="0" marL="228600" rtl="0" algn="l">
              <a:lnSpc>
                <a:spcPct val="90000"/>
              </a:lnSpc>
              <a:spcBef>
                <a:spcPts val="1000"/>
              </a:spcBef>
              <a:spcAft>
                <a:spcPts val="0"/>
              </a:spcAft>
              <a:buClr>
                <a:schemeClr val="dk1"/>
              </a:buClr>
              <a:buSzPts val="2800"/>
              <a:buChar char="•"/>
            </a:pPr>
            <a:r>
              <a:rPr lang="en-US"/>
              <a:t>Faster random access</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b="1" lang="en-US"/>
              <a:t>Cons</a:t>
            </a:r>
            <a:endParaRPr/>
          </a:p>
          <a:p>
            <a:pPr indent="-228600" lvl="0" marL="228600" rtl="0" algn="l">
              <a:lnSpc>
                <a:spcPct val="90000"/>
              </a:lnSpc>
              <a:spcBef>
                <a:spcPts val="1000"/>
              </a:spcBef>
              <a:spcAft>
                <a:spcPts val="0"/>
              </a:spcAft>
              <a:buClr>
                <a:schemeClr val="dk1"/>
              </a:buClr>
              <a:buSzPts val="2800"/>
              <a:buChar char="•"/>
            </a:pPr>
            <a:r>
              <a:rPr lang="en-US"/>
              <a:t>Entire table must be in memory</a:t>
            </a:r>
            <a:endParaRPr/>
          </a:p>
          <a:p>
            <a:pPr indent="-228600" lvl="1" marL="685800" rtl="0" algn="l">
              <a:lnSpc>
                <a:spcPct val="90000"/>
              </a:lnSpc>
              <a:spcBef>
                <a:spcPts val="500"/>
              </a:spcBef>
              <a:spcAft>
                <a:spcPts val="0"/>
              </a:spcAft>
              <a:buClr>
                <a:schemeClr val="dk1"/>
              </a:buClr>
              <a:buSzPts val="2400"/>
              <a:buChar char="•"/>
            </a:pPr>
            <a:r>
              <a:rPr lang="en-US"/>
              <a:t>Huge problem for large disks</a:t>
            </a:r>
            <a:endParaRPr/>
          </a:p>
        </p:txBody>
      </p:sp>
      <p:pic>
        <p:nvPicPr>
          <p:cNvPr id="446" name="Google Shape;446;p50"/>
          <p:cNvPicPr preferRelativeResize="0"/>
          <p:nvPr/>
        </p:nvPicPr>
        <p:blipFill rotWithShape="1">
          <a:blip r:embed="rId3">
            <a:alphaModFix/>
          </a:blip>
          <a:srcRect b="0" l="0" r="0" t="0"/>
          <a:stretch/>
        </p:blipFill>
        <p:spPr>
          <a:xfrm>
            <a:off x="907149" y="1879193"/>
            <a:ext cx="3830617" cy="438625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sp>
        <p:nvSpPr>
          <p:cNvPr id="451" name="Google Shape;451;p51"/>
          <p:cNvSpPr txBox="1"/>
          <p:nvPr>
            <p:ph type="title"/>
          </p:nvPr>
        </p:nvSpPr>
        <p:spPr>
          <a:xfrm>
            <a:off x="628650" y="365126"/>
            <a:ext cx="8515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Linked-List Allocation with Table (2)</a:t>
            </a:r>
            <a:endParaRPr/>
          </a:p>
        </p:txBody>
      </p:sp>
      <p:sp>
        <p:nvSpPr>
          <p:cNvPr id="452" name="Google Shape;452;p51"/>
          <p:cNvSpPr txBox="1"/>
          <p:nvPr>
            <p:ph idx="1" type="body"/>
          </p:nvPr>
        </p:nvSpPr>
        <p:spPr>
          <a:xfrm>
            <a:off x="5642466" y="1825625"/>
            <a:ext cx="28728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en-US"/>
              <a:t>Pros</a:t>
            </a:r>
            <a:endParaRPr/>
          </a:p>
          <a:p>
            <a:pPr indent="-228600" lvl="0" marL="228600" rtl="0" algn="l">
              <a:lnSpc>
                <a:spcPct val="90000"/>
              </a:lnSpc>
              <a:spcBef>
                <a:spcPts val="1000"/>
              </a:spcBef>
              <a:spcAft>
                <a:spcPts val="0"/>
              </a:spcAft>
              <a:buClr>
                <a:schemeClr val="dk1"/>
              </a:buClr>
              <a:buSzPts val="2800"/>
              <a:buChar char="•"/>
            </a:pPr>
            <a:r>
              <a:rPr lang="en-US"/>
              <a:t>Faster random access</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b="1" lang="en-US"/>
              <a:t>Cons</a:t>
            </a:r>
            <a:endParaRPr/>
          </a:p>
          <a:p>
            <a:pPr indent="-228600" lvl="0" marL="228600" rtl="0" algn="l">
              <a:lnSpc>
                <a:spcPct val="90000"/>
              </a:lnSpc>
              <a:spcBef>
                <a:spcPts val="1000"/>
              </a:spcBef>
              <a:spcAft>
                <a:spcPts val="0"/>
              </a:spcAft>
              <a:buClr>
                <a:schemeClr val="dk1"/>
              </a:buClr>
              <a:buSzPts val="2800"/>
              <a:buChar char="•"/>
            </a:pPr>
            <a:r>
              <a:rPr lang="en-US"/>
              <a:t>Entire table must be in memory</a:t>
            </a:r>
            <a:endParaRPr/>
          </a:p>
          <a:p>
            <a:pPr indent="-228600" lvl="1" marL="685800" rtl="0" algn="l">
              <a:lnSpc>
                <a:spcPct val="90000"/>
              </a:lnSpc>
              <a:spcBef>
                <a:spcPts val="500"/>
              </a:spcBef>
              <a:spcAft>
                <a:spcPts val="0"/>
              </a:spcAft>
              <a:buClr>
                <a:schemeClr val="dk1"/>
              </a:buClr>
              <a:buSzPts val="2400"/>
              <a:buChar char="•"/>
            </a:pPr>
            <a:r>
              <a:rPr lang="en-US"/>
              <a:t>Huge problem for large disks</a:t>
            </a:r>
            <a:endParaRPr/>
          </a:p>
        </p:txBody>
      </p:sp>
      <p:pic>
        <p:nvPicPr>
          <p:cNvPr id="453" name="Google Shape;453;p51"/>
          <p:cNvPicPr preferRelativeResize="0"/>
          <p:nvPr/>
        </p:nvPicPr>
        <p:blipFill rotWithShape="1">
          <a:blip r:embed="rId3">
            <a:alphaModFix/>
          </a:blip>
          <a:srcRect b="0" l="0" r="0" t="0"/>
          <a:stretch/>
        </p:blipFill>
        <p:spPr>
          <a:xfrm>
            <a:off x="628649" y="1825625"/>
            <a:ext cx="5013818" cy="43513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System (3)</a:t>
            </a:r>
            <a:endParaRPr/>
          </a:p>
        </p:txBody>
      </p:sp>
      <p:sp>
        <p:nvSpPr>
          <p:cNvPr id="109" name="Google Shape;109;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Questions</a:t>
            </a:r>
            <a:endParaRPr/>
          </a:p>
          <a:p>
            <a:pPr indent="-514350" lvl="0" marL="514350" rtl="0" algn="l">
              <a:lnSpc>
                <a:spcPct val="90000"/>
              </a:lnSpc>
              <a:spcBef>
                <a:spcPts val="1000"/>
              </a:spcBef>
              <a:spcAft>
                <a:spcPts val="0"/>
              </a:spcAft>
              <a:buClr>
                <a:schemeClr val="dk1"/>
              </a:buClr>
              <a:buSzPts val="2800"/>
              <a:buFont typeface="Calibri"/>
              <a:buAutoNum type="arabicParenR"/>
            </a:pPr>
            <a:r>
              <a:rPr lang="en-US"/>
              <a:t>How do you find information?</a:t>
            </a:r>
            <a:endParaRPr/>
          </a:p>
          <a:p>
            <a:pPr indent="-514350" lvl="0" marL="514350" rtl="0" algn="l">
              <a:lnSpc>
                <a:spcPct val="90000"/>
              </a:lnSpc>
              <a:spcBef>
                <a:spcPts val="1000"/>
              </a:spcBef>
              <a:spcAft>
                <a:spcPts val="0"/>
              </a:spcAft>
              <a:buClr>
                <a:schemeClr val="dk1"/>
              </a:buClr>
              <a:buSzPts val="2800"/>
              <a:buFont typeface="Calibri"/>
              <a:buAutoNum type="arabicParenR"/>
            </a:pPr>
            <a:r>
              <a:rPr lang="en-US"/>
              <a:t>How do you keep one user from reading another user’s data?</a:t>
            </a:r>
            <a:endParaRPr/>
          </a:p>
          <a:p>
            <a:pPr indent="-514350" lvl="0" marL="514350" rtl="0" algn="l">
              <a:lnSpc>
                <a:spcPct val="90000"/>
              </a:lnSpc>
              <a:spcBef>
                <a:spcPts val="1000"/>
              </a:spcBef>
              <a:spcAft>
                <a:spcPts val="0"/>
              </a:spcAft>
              <a:buClr>
                <a:schemeClr val="dk1"/>
              </a:buClr>
              <a:buSzPts val="2800"/>
              <a:buFont typeface="Calibri"/>
              <a:buAutoNum type="arabicParenR"/>
            </a:pPr>
            <a:r>
              <a:rPr lang="en-US"/>
              <a:t>How do you know which blocks are free?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Linked List Allocation with Table - Example</a:t>
            </a:r>
            <a:endParaRPr/>
          </a:p>
        </p:txBody>
      </p:sp>
      <p:sp>
        <p:nvSpPr>
          <p:cNvPr id="459" name="Google Shape;459;p52"/>
          <p:cNvSpPr txBox="1"/>
          <p:nvPr>
            <p:ph idx="1" type="body"/>
          </p:nvPr>
        </p:nvSpPr>
        <p:spPr>
          <a:xfrm>
            <a:off x="628650" y="1825625"/>
            <a:ext cx="7886700" cy="4520584"/>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a:t>Given a logical address </a:t>
            </a:r>
            <a:r>
              <a:rPr i="1" lang="en-US"/>
              <a:t>LA </a:t>
            </a:r>
            <a:r>
              <a:rPr lang="en-US"/>
              <a:t>of file A, </a:t>
            </a:r>
            <a:r>
              <a:rPr lang="en-US"/>
              <a:t>how to map LA to its block address?</a:t>
            </a:r>
            <a:endParaRPr/>
          </a:p>
          <a:p>
            <a:pPr indent="-228600" lvl="0" marL="228600" rtl="0" algn="l">
              <a:lnSpc>
                <a:spcPct val="90000"/>
              </a:lnSpc>
              <a:spcBef>
                <a:spcPts val="1000"/>
              </a:spcBef>
              <a:spcAft>
                <a:spcPts val="0"/>
              </a:spcAft>
              <a:buClr>
                <a:schemeClr val="dk1"/>
              </a:buClr>
              <a:buSzPct val="100000"/>
              <a:buChar char="•"/>
            </a:pPr>
            <a:r>
              <a:rPr lang="en-US"/>
              <a:t>Suppose the block size is 512 bytes</a:t>
            </a:r>
            <a:endParaRPr/>
          </a:p>
          <a:p>
            <a:pPr indent="-77470" lvl="0" marL="228600" rtl="0" algn="l">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i="1" lang="en-US"/>
              <a:t>Block number B </a:t>
            </a:r>
            <a:r>
              <a:rPr lang="en-US"/>
              <a:t>= </a:t>
            </a:r>
            <a:r>
              <a:rPr i="1" lang="en-US"/>
              <a:t>Q</a:t>
            </a:r>
            <a:r>
              <a:rPr lang="en-US"/>
              <a:t>th block in the linked chain of blocks, starting from the start block in directory</a:t>
            </a:r>
            <a:endParaRPr i="1"/>
          </a:p>
          <a:p>
            <a:pPr indent="-228600" lvl="0" marL="228600" rtl="0" algn="l">
              <a:lnSpc>
                <a:spcPct val="90000"/>
              </a:lnSpc>
              <a:spcBef>
                <a:spcPts val="1000"/>
              </a:spcBef>
              <a:spcAft>
                <a:spcPts val="0"/>
              </a:spcAft>
              <a:buClr>
                <a:schemeClr val="dk1"/>
              </a:buClr>
              <a:buSzPct val="100000"/>
              <a:buChar char="•"/>
            </a:pPr>
            <a:r>
              <a:rPr i="1" lang="en-US"/>
              <a:t>Block offset D </a:t>
            </a:r>
            <a:r>
              <a:rPr lang="en-US"/>
              <a:t>= </a:t>
            </a:r>
            <a:r>
              <a:rPr i="1" lang="en-US"/>
              <a:t>R</a:t>
            </a:r>
            <a:endParaRPr/>
          </a:p>
          <a:p>
            <a:pPr indent="-228600" lvl="0" marL="228600" rtl="0" algn="l">
              <a:lnSpc>
                <a:spcPct val="90000"/>
              </a:lnSpc>
              <a:spcBef>
                <a:spcPts val="1000"/>
              </a:spcBef>
              <a:spcAft>
                <a:spcPts val="0"/>
              </a:spcAft>
              <a:buClr>
                <a:schemeClr val="dk1"/>
              </a:buClr>
              <a:buSzPct val="100000"/>
              <a:buChar char="•"/>
            </a:pPr>
            <a:r>
              <a:rPr i="1" lang="en-US"/>
              <a:t>Number of accesses to get the data at address LA</a:t>
            </a:r>
            <a:endParaRPr/>
          </a:p>
          <a:p>
            <a:pPr indent="-228600" lvl="1" marL="685800" rtl="0" algn="l">
              <a:lnSpc>
                <a:spcPct val="90000"/>
              </a:lnSpc>
              <a:spcBef>
                <a:spcPts val="500"/>
              </a:spcBef>
              <a:spcAft>
                <a:spcPts val="0"/>
              </a:spcAft>
              <a:buClr>
                <a:schemeClr val="dk1"/>
              </a:buClr>
              <a:buSzPct val="100000"/>
              <a:buChar char="•"/>
            </a:pPr>
            <a:r>
              <a:rPr i="1" lang="en-US"/>
              <a:t>1 access to get starting address of file A</a:t>
            </a:r>
            <a:endParaRPr/>
          </a:p>
          <a:p>
            <a:pPr indent="-228600" lvl="1" marL="685800" rtl="0" algn="l">
              <a:lnSpc>
                <a:spcPct val="90000"/>
              </a:lnSpc>
              <a:spcBef>
                <a:spcPts val="500"/>
              </a:spcBef>
              <a:spcAft>
                <a:spcPts val="0"/>
              </a:spcAft>
              <a:buClr>
                <a:schemeClr val="dk1"/>
              </a:buClr>
              <a:buSzPct val="100000"/>
              <a:buChar char="•"/>
            </a:pPr>
            <a:r>
              <a:rPr i="1" lang="en-US"/>
              <a:t>Q </a:t>
            </a:r>
            <a:r>
              <a:rPr b="1" i="1" lang="en-US"/>
              <a:t>memory </a:t>
            </a:r>
            <a:r>
              <a:rPr i="1" lang="en-US"/>
              <a:t>(FAT) accesses to get B</a:t>
            </a:r>
            <a:endParaRPr/>
          </a:p>
          <a:p>
            <a:pPr indent="-228600" lvl="1" marL="685800" rtl="0" algn="l">
              <a:lnSpc>
                <a:spcPct val="90000"/>
              </a:lnSpc>
              <a:spcBef>
                <a:spcPts val="500"/>
              </a:spcBef>
              <a:spcAft>
                <a:spcPts val="0"/>
              </a:spcAft>
              <a:buClr>
                <a:schemeClr val="dk1"/>
              </a:buClr>
              <a:buSzPct val="100000"/>
              <a:buChar char="•"/>
            </a:pPr>
            <a:r>
              <a:rPr i="1" lang="en-US"/>
              <a:t>1 access for reading data from block B</a:t>
            </a:r>
            <a:endParaRPr/>
          </a:p>
        </p:txBody>
      </p:sp>
      <p:pic>
        <p:nvPicPr>
          <p:cNvPr id="460" name="Google Shape;460;p52"/>
          <p:cNvPicPr preferRelativeResize="0"/>
          <p:nvPr/>
        </p:nvPicPr>
        <p:blipFill rotWithShape="1">
          <a:blip r:embed="rId3">
            <a:alphaModFix/>
          </a:blip>
          <a:srcRect b="0" l="0" r="0" t="0"/>
          <a:stretch/>
        </p:blipFill>
        <p:spPr>
          <a:xfrm>
            <a:off x="3378523" y="2808066"/>
            <a:ext cx="1721682" cy="940167"/>
          </a:xfrm>
          <a:prstGeom prst="rect">
            <a:avLst/>
          </a:prstGeom>
          <a:noFill/>
          <a:ln>
            <a:noFill/>
          </a:ln>
        </p:spPr>
      </p:pic>
      <p:graphicFrame>
        <p:nvGraphicFramePr>
          <p:cNvPr id="461" name="Google Shape;461;p52"/>
          <p:cNvGraphicFramePr/>
          <p:nvPr/>
        </p:nvGraphicFramePr>
        <p:xfrm>
          <a:off x="6093100" y="2808075"/>
          <a:ext cx="3000000" cy="3000000"/>
        </p:xfrm>
        <a:graphic>
          <a:graphicData uri="http://schemas.openxmlformats.org/drawingml/2006/table">
            <a:tbl>
              <a:tblPr>
                <a:noFill/>
                <a:tableStyleId>{E1E9C241-DC44-45FA-AD6B-3A8FCA4831A1}</a:tableStyleId>
              </a:tblPr>
              <a:tblGrid>
                <a:gridCol w="643375"/>
                <a:gridCol w="643375"/>
                <a:gridCol w="643375"/>
              </a:tblGrid>
              <a:tr h="380950">
                <a:tc>
                  <a:txBody>
                    <a:bodyPr/>
                    <a:lstStyle/>
                    <a:p>
                      <a:pPr indent="0" lvl="0" marL="0" rtl="0" algn="ctr">
                        <a:spcBef>
                          <a:spcPts val="0"/>
                        </a:spcBef>
                        <a:spcAft>
                          <a:spcPts val="0"/>
                        </a:spcAft>
                        <a:buNone/>
                      </a:pPr>
                      <a:r>
                        <a:rPr lang="en-US"/>
                        <a:t>file</a:t>
                      </a:r>
                      <a:endParaRPr/>
                    </a:p>
                  </a:txBody>
                  <a:tcPr marT="91425" marB="91425" marR="91425" marL="91425"/>
                </a:tc>
                <a:tc>
                  <a:txBody>
                    <a:bodyPr/>
                    <a:lstStyle/>
                    <a:p>
                      <a:pPr indent="0" lvl="0" marL="0" rtl="0" algn="ctr">
                        <a:spcBef>
                          <a:spcPts val="0"/>
                        </a:spcBef>
                        <a:spcAft>
                          <a:spcPts val="0"/>
                        </a:spcAft>
                        <a:buNone/>
                      </a:pPr>
                      <a:r>
                        <a:rPr lang="en-US"/>
                        <a:t>start</a:t>
                      </a:r>
                      <a:endParaRPr/>
                    </a:p>
                  </a:txBody>
                  <a:tcPr marT="91425" marB="91425" marR="91425" marL="91425"/>
                </a:tc>
                <a:tc>
                  <a:txBody>
                    <a:bodyPr/>
                    <a:lstStyle/>
                    <a:p>
                      <a:pPr indent="0" lvl="0" marL="0" rtl="0" algn="ctr">
                        <a:spcBef>
                          <a:spcPts val="0"/>
                        </a:spcBef>
                        <a:spcAft>
                          <a:spcPts val="0"/>
                        </a:spcAft>
                        <a:buNone/>
                      </a:pPr>
                      <a:r>
                        <a:rPr lang="en-US"/>
                        <a:t>end</a:t>
                      </a:r>
                      <a:endParaRPr/>
                    </a:p>
                  </a:txBody>
                  <a:tcPr marT="91425" marB="91425" marR="91425" marL="91425"/>
                </a:tc>
              </a:tr>
              <a:tr h="380950">
                <a:tc>
                  <a:txBody>
                    <a:bodyPr/>
                    <a:lstStyle/>
                    <a:p>
                      <a:pPr indent="0" lvl="0" marL="0" rtl="0" algn="ctr">
                        <a:spcBef>
                          <a:spcPts val="0"/>
                        </a:spcBef>
                        <a:spcAft>
                          <a:spcPts val="0"/>
                        </a:spcAft>
                        <a:buNone/>
                      </a:pPr>
                      <a:r>
                        <a:rPr lang="en-US"/>
                        <a:t>A</a:t>
                      </a:r>
                      <a:endParaRPr/>
                    </a:p>
                  </a:txBody>
                  <a:tcPr marT="91425" marB="91425" marR="91425" marL="91425"/>
                </a:tc>
                <a:tc>
                  <a:txBody>
                    <a:bodyPr/>
                    <a:lstStyle/>
                    <a:p>
                      <a:pPr indent="0" lvl="0" marL="0" rtl="0" algn="ctr">
                        <a:spcBef>
                          <a:spcPts val="0"/>
                        </a:spcBef>
                        <a:spcAft>
                          <a:spcPts val="0"/>
                        </a:spcAft>
                        <a:buNone/>
                      </a:pPr>
                      <a:r>
                        <a:rPr lang="en-US"/>
                        <a:t>7</a:t>
                      </a:r>
                      <a:endParaRPr/>
                    </a:p>
                  </a:txBody>
                  <a:tcPr marT="91425" marB="91425" marR="91425" marL="91425"/>
                </a:tc>
                <a:tc>
                  <a:txBody>
                    <a:bodyPr/>
                    <a:lstStyle/>
                    <a:p>
                      <a:pPr indent="0" lvl="0" marL="0" rtl="0" algn="ctr">
                        <a:spcBef>
                          <a:spcPts val="0"/>
                        </a:spcBef>
                        <a:spcAft>
                          <a:spcPts val="0"/>
                        </a:spcAft>
                        <a:buNone/>
                      </a:pPr>
                      <a:r>
                        <a:rPr lang="en-US"/>
                        <a:t>12</a:t>
                      </a:r>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Indexed Allocation (1)</a:t>
            </a:r>
            <a:endParaRPr/>
          </a:p>
        </p:txBody>
      </p:sp>
      <p:sp>
        <p:nvSpPr>
          <p:cNvPr id="467" name="Google Shape;467;p53"/>
          <p:cNvSpPr txBox="1"/>
          <p:nvPr>
            <p:ph idx="1" type="body"/>
          </p:nvPr>
        </p:nvSpPr>
        <p:spPr>
          <a:xfrm>
            <a:off x="4932806" y="1825625"/>
            <a:ext cx="3395854"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Associate a data structure </a:t>
            </a:r>
            <a:r>
              <a:rPr b="1" lang="en-US"/>
              <a:t>(block size) </a:t>
            </a:r>
            <a:r>
              <a:rPr lang="en-US"/>
              <a:t>called index-node (i-node) to each file</a:t>
            </a:r>
            <a:endParaRPr/>
          </a:p>
          <a:p>
            <a:pPr indent="-228600" lvl="1" marL="685800" rtl="0" algn="l">
              <a:lnSpc>
                <a:spcPct val="90000"/>
              </a:lnSpc>
              <a:spcBef>
                <a:spcPts val="500"/>
              </a:spcBef>
              <a:spcAft>
                <a:spcPts val="0"/>
              </a:spcAft>
              <a:buClr>
                <a:schemeClr val="dk1"/>
              </a:buClr>
              <a:buSzPts val="2400"/>
              <a:buChar char="•"/>
            </a:pPr>
            <a:r>
              <a:rPr lang="en-US"/>
              <a:t>Lists the attributes</a:t>
            </a:r>
            <a:endParaRPr/>
          </a:p>
          <a:p>
            <a:pPr indent="-228600" lvl="1" marL="685800" rtl="0" algn="l">
              <a:lnSpc>
                <a:spcPct val="90000"/>
              </a:lnSpc>
              <a:spcBef>
                <a:spcPts val="500"/>
              </a:spcBef>
              <a:spcAft>
                <a:spcPts val="0"/>
              </a:spcAft>
              <a:buClr>
                <a:schemeClr val="dk1"/>
              </a:buClr>
              <a:buSzPts val="2400"/>
              <a:buChar char="•"/>
            </a:pPr>
            <a:r>
              <a:rPr lang="en-US"/>
              <a:t>Lists the disk’s address of the file’s blocks</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i-nodes may chain</a:t>
            </a:r>
            <a:endParaRPr/>
          </a:p>
        </p:txBody>
      </p:sp>
      <p:pic>
        <p:nvPicPr>
          <p:cNvPr id="468" name="Google Shape;468;p53"/>
          <p:cNvPicPr preferRelativeResize="0"/>
          <p:nvPr/>
        </p:nvPicPr>
        <p:blipFill rotWithShape="1">
          <a:blip r:embed="rId3">
            <a:alphaModFix/>
          </a:blip>
          <a:srcRect b="0" l="0" r="0" t="0"/>
          <a:stretch/>
        </p:blipFill>
        <p:spPr>
          <a:xfrm>
            <a:off x="628650" y="1825624"/>
            <a:ext cx="4219800" cy="4351339"/>
          </a:xfrm>
          <a:prstGeom prst="rect">
            <a:avLst/>
          </a:prstGeom>
          <a:noFill/>
          <a:ln>
            <a:noFill/>
          </a:ln>
        </p:spPr>
      </p:pic>
      <p:sp>
        <p:nvSpPr>
          <p:cNvPr id="469" name="Google Shape;469;p53"/>
          <p:cNvSpPr/>
          <p:nvPr/>
        </p:nvSpPr>
        <p:spPr>
          <a:xfrm>
            <a:off x="544294" y="6123542"/>
            <a:ext cx="40277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a:ea typeface="Times"/>
                <a:cs typeface="Times"/>
                <a:sym typeface="Times"/>
              </a:rPr>
              <a:t>An example i-node. (MOS </a:t>
            </a:r>
            <a:r>
              <a:rPr b="1" lang="en-US" sz="1800">
                <a:solidFill>
                  <a:schemeClr val="dk1"/>
                </a:solidFill>
                <a:latin typeface="Times"/>
                <a:ea typeface="Times"/>
                <a:cs typeface="Times"/>
                <a:sym typeface="Times"/>
              </a:rPr>
              <a:t>Figure 4-13.</a:t>
            </a:r>
            <a:r>
              <a:rPr lang="en-US" sz="1800">
                <a:solidFill>
                  <a:schemeClr val="dk1"/>
                </a:solidFill>
                <a:latin typeface="Times"/>
                <a:ea typeface="Times"/>
                <a:cs typeface="Times"/>
                <a:sym typeface="Times"/>
              </a:rPr>
              <a:t>)</a:t>
            </a:r>
            <a:endParaRPr sz="1800">
              <a:solidFill>
                <a:schemeClr val="dk1"/>
              </a:solidFill>
              <a:latin typeface="Calibri"/>
              <a:ea typeface="Calibri"/>
              <a:cs typeface="Calibri"/>
              <a:sym typeface="Calibri"/>
            </a:endParaRPr>
          </a:p>
        </p:txBody>
      </p:sp>
      <p:sp>
        <p:nvSpPr>
          <p:cNvPr id="470" name="Google Shape;470;p53"/>
          <p:cNvSpPr txBox="1"/>
          <p:nvPr/>
        </p:nvSpPr>
        <p:spPr>
          <a:xfrm>
            <a:off x="3606671" y="5779075"/>
            <a:ext cx="96532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Calibri"/>
                <a:ea typeface="Calibri"/>
                <a:cs typeface="Calibri"/>
                <a:sym typeface="Calibri"/>
              </a:rPr>
              <a:t>(also i-node)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Indexed Allocation (2)</a:t>
            </a:r>
            <a:endParaRPr/>
          </a:p>
        </p:txBody>
      </p:sp>
      <p:sp>
        <p:nvSpPr>
          <p:cNvPr id="476" name="Google Shape;476;p54"/>
          <p:cNvSpPr txBox="1"/>
          <p:nvPr>
            <p:ph idx="1" type="body"/>
          </p:nvPr>
        </p:nvSpPr>
        <p:spPr>
          <a:xfrm>
            <a:off x="5627002" y="1825625"/>
            <a:ext cx="2888348"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a:t>Pros</a:t>
            </a:r>
            <a:endParaRPr/>
          </a:p>
          <a:p>
            <a:pPr indent="-228600" lvl="1" marL="685800" rtl="0" algn="l">
              <a:lnSpc>
                <a:spcPct val="90000"/>
              </a:lnSpc>
              <a:spcBef>
                <a:spcPts val="500"/>
              </a:spcBef>
              <a:spcAft>
                <a:spcPts val="0"/>
              </a:spcAft>
              <a:buClr>
                <a:schemeClr val="dk1"/>
              </a:buClr>
              <a:buSzPct val="100000"/>
              <a:buChar char="•"/>
            </a:pPr>
            <a:r>
              <a:rPr lang="en-US"/>
              <a:t>Efficient random access</a:t>
            </a:r>
            <a:endParaRPr/>
          </a:p>
          <a:p>
            <a:pPr indent="-228600" lvl="1" marL="685800" rtl="0" algn="l">
              <a:lnSpc>
                <a:spcPct val="90000"/>
              </a:lnSpc>
              <a:spcBef>
                <a:spcPts val="500"/>
              </a:spcBef>
              <a:spcAft>
                <a:spcPts val="0"/>
              </a:spcAft>
              <a:buClr>
                <a:schemeClr val="dk1"/>
              </a:buClr>
              <a:buSzPct val="100000"/>
              <a:buChar char="•"/>
            </a:pPr>
            <a:r>
              <a:rPr lang="en-US"/>
              <a:t>Dynamic access without external fragmentation</a:t>
            </a:r>
            <a:endParaRPr/>
          </a:p>
          <a:p>
            <a:pPr indent="-228600" lvl="1" marL="685800" rtl="0" algn="l">
              <a:lnSpc>
                <a:spcPct val="90000"/>
              </a:lnSpc>
              <a:spcBef>
                <a:spcPts val="500"/>
              </a:spcBef>
              <a:spcAft>
                <a:spcPts val="0"/>
              </a:spcAft>
              <a:buClr>
                <a:schemeClr val="dk1"/>
              </a:buClr>
              <a:buSzPct val="100000"/>
              <a:buChar char="•"/>
            </a:pPr>
            <a:r>
              <a:rPr lang="en-US"/>
              <a:t>Lower overhead than FAT</a:t>
            </a:r>
            <a:endParaRPr/>
          </a:p>
          <a:p>
            <a:pPr indent="-228600" lvl="0" marL="228600" rtl="0" algn="l">
              <a:lnSpc>
                <a:spcPct val="90000"/>
              </a:lnSpc>
              <a:spcBef>
                <a:spcPts val="1000"/>
              </a:spcBef>
              <a:spcAft>
                <a:spcPts val="0"/>
              </a:spcAft>
              <a:buClr>
                <a:schemeClr val="dk1"/>
              </a:buClr>
              <a:buSzPct val="100000"/>
              <a:buChar char="•"/>
            </a:pPr>
            <a:r>
              <a:rPr b="1" lang="en-US"/>
              <a:t>Cons</a:t>
            </a:r>
            <a:endParaRPr/>
          </a:p>
          <a:p>
            <a:pPr indent="-228600" lvl="1" marL="685800" rtl="0" algn="l">
              <a:lnSpc>
                <a:spcPct val="90000"/>
              </a:lnSpc>
              <a:spcBef>
                <a:spcPts val="500"/>
              </a:spcBef>
              <a:spcAft>
                <a:spcPts val="0"/>
              </a:spcAft>
              <a:buClr>
                <a:schemeClr val="dk1"/>
              </a:buClr>
              <a:buSzPct val="100000"/>
              <a:buChar char="•"/>
            </a:pPr>
            <a:r>
              <a:rPr lang="en-US"/>
              <a:t>How to support large files? (that do not fit the i-node)</a:t>
            </a:r>
            <a:endParaRPr/>
          </a:p>
        </p:txBody>
      </p:sp>
      <p:pic>
        <p:nvPicPr>
          <p:cNvPr id="477" name="Google Shape;477;p54"/>
          <p:cNvPicPr preferRelativeResize="0"/>
          <p:nvPr/>
        </p:nvPicPr>
        <p:blipFill rotWithShape="1">
          <a:blip r:embed="rId3">
            <a:alphaModFix/>
          </a:blip>
          <a:srcRect b="0" l="0" r="0" t="0"/>
          <a:stretch/>
        </p:blipFill>
        <p:spPr>
          <a:xfrm>
            <a:off x="628650" y="1825625"/>
            <a:ext cx="4998352" cy="435133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Indexed Allocation - Example</a:t>
            </a:r>
            <a:endParaRPr/>
          </a:p>
        </p:txBody>
      </p:sp>
      <p:sp>
        <p:nvSpPr>
          <p:cNvPr id="483" name="Google Shape;483;p5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en-US"/>
              <a:t>Given a logical address </a:t>
            </a:r>
            <a:r>
              <a:rPr i="1" lang="en-US"/>
              <a:t>LA </a:t>
            </a:r>
            <a:r>
              <a:rPr lang="en-US"/>
              <a:t>of file A, </a:t>
            </a:r>
            <a:r>
              <a:rPr lang="en-US"/>
              <a:t>how to map LA to its block address?</a:t>
            </a:r>
            <a:endParaRPr/>
          </a:p>
          <a:p>
            <a:pPr indent="-228600" lvl="0" marL="228600" rtl="0" algn="l">
              <a:lnSpc>
                <a:spcPct val="90000"/>
              </a:lnSpc>
              <a:spcBef>
                <a:spcPts val="1000"/>
              </a:spcBef>
              <a:spcAft>
                <a:spcPts val="0"/>
              </a:spcAft>
              <a:buClr>
                <a:schemeClr val="dk1"/>
              </a:buClr>
              <a:buSzPct val="100000"/>
              <a:buChar char="•"/>
            </a:pPr>
            <a:r>
              <a:rPr lang="en-US"/>
              <a:t>Assume the block size is 512 bytes</a:t>
            </a:r>
            <a:endParaRPr/>
          </a:p>
          <a:p>
            <a:pPr indent="-90804" lvl="0" marL="22860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Block number B: Look up the Q-th entry of the index table to obtain </a:t>
            </a:r>
            <a:r>
              <a:rPr i="1" lang="en-US"/>
              <a:t>B</a:t>
            </a:r>
            <a:endParaRPr/>
          </a:p>
          <a:p>
            <a:pPr indent="-228600" lvl="0" marL="228600" rtl="0" algn="l">
              <a:lnSpc>
                <a:spcPct val="90000"/>
              </a:lnSpc>
              <a:spcBef>
                <a:spcPts val="1000"/>
              </a:spcBef>
              <a:spcAft>
                <a:spcPts val="0"/>
              </a:spcAft>
              <a:buClr>
                <a:schemeClr val="dk1"/>
              </a:buClr>
              <a:buSzPct val="100000"/>
              <a:buChar char="•"/>
            </a:pPr>
            <a:r>
              <a:rPr i="1" lang="en-US"/>
              <a:t>Block offset D </a:t>
            </a:r>
            <a:r>
              <a:rPr lang="en-US"/>
              <a:t>= </a:t>
            </a:r>
            <a:r>
              <a:rPr i="1" lang="en-US"/>
              <a:t>R</a:t>
            </a:r>
            <a:endParaRPr/>
          </a:p>
          <a:p>
            <a:pPr indent="-228600" lvl="0" marL="228600" rtl="0" algn="l">
              <a:lnSpc>
                <a:spcPct val="90000"/>
              </a:lnSpc>
              <a:spcBef>
                <a:spcPts val="1000"/>
              </a:spcBef>
              <a:spcAft>
                <a:spcPts val="0"/>
              </a:spcAft>
              <a:buClr>
                <a:schemeClr val="dk1"/>
              </a:buClr>
              <a:buSzPct val="100000"/>
              <a:buChar char="•"/>
            </a:pPr>
            <a:r>
              <a:rPr i="1" lang="en-US"/>
              <a:t>Number of disk accesses to get the data at address LA</a:t>
            </a:r>
            <a:endParaRPr/>
          </a:p>
          <a:p>
            <a:pPr indent="-228600" lvl="1" marL="685800" rtl="0" algn="l">
              <a:lnSpc>
                <a:spcPct val="90000"/>
              </a:lnSpc>
              <a:spcBef>
                <a:spcPts val="500"/>
              </a:spcBef>
              <a:spcAft>
                <a:spcPts val="0"/>
              </a:spcAft>
              <a:buClr>
                <a:schemeClr val="dk1"/>
              </a:buClr>
              <a:buSzPct val="100000"/>
              <a:buChar char="•"/>
            </a:pPr>
            <a:r>
              <a:rPr i="1" lang="en-US"/>
              <a:t>1 access to get i-node address of file A</a:t>
            </a:r>
            <a:endParaRPr/>
          </a:p>
          <a:p>
            <a:pPr indent="-228600" lvl="1" marL="685800" rtl="0" algn="l">
              <a:lnSpc>
                <a:spcPct val="90000"/>
              </a:lnSpc>
              <a:spcBef>
                <a:spcPts val="500"/>
              </a:spcBef>
              <a:spcAft>
                <a:spcPts val="0"/>
              </a:spcAft>
              <a:buClr>
                <a:schemeClr val="dk1"/>
              </a:buClr>
              <a:buSzPct val="100000"/>
              <a:buChar char="•"/>
            </a:pPr>
            <a:r>
              <a:rPr i="1" lang="en-US"/>
              <a:t>1 access for reading the index table</a:t>
            </a:r>
            <a:endParaRPr/>
          </a:p>
          <a:p>
            <a:pPr indent="-228600" lvl="1" marL="685800" rtl="0" algn="l">
              <a:lnSpc>
                <a:spcPct val="90000"/>
              </a:lnSpc>
              <a:spcBef>
                <a:spcPts val="500"/>
              </a:spcBef>
              <a:spcAft>
                <a:spcPts val="0"/>
              </a:spcAft>
              <a:buClr>
                <a:schemeClr val="dk1"/>
              </a:buClr>
              <a:buSzPct val="100000"/>
              <a:buChar char="•"/>
            </a:pPr>
            <a:r>
              <a:rPr i="1" lang="en-US"/>
              <a:t>1 access to get data for block B</a:t>
            </a:r>
            <a:endParaRPr/>
          </a:p>
        </p:txBody>
      </p:sp>
      <p:pic>
        <p:nvPicPr>
          <p:cNvPr id="484" name="Google Shape;484;p55"/>
          <p:cNvPicPr preferRelativeResize="0"/>
          <p:nvPr/>
        </p:nvPicPr>
        <p:blipFill rotWithShape="1">
          <a:blip r:embed="rId3">
            <a:alphaModFix/>
          </a:blip>
          <a:srcRect b="0" l="0" r="1221" t="0"/>
          <a:stretch/>
        </p:blipFill>
        <p:spPr>
          <a:xfrm>
            <a:off x="7406361" y="2495362"/>
            <a:ext cx="1396578" cy="1454753"/>
          </a:xfrm>
          <a:prstGeom prst="rect">
            <a:avLst/>
          </a:prstGeom>
          <a:noFill/>
          <a:ln>
            <a:noFill/>
          </a:ln>
        </p:spPr>
      </p:pic>
      <p:pic>
        <p:nvPicPr>
          <p:cNvPr id="485" name="Google Shape;485;p55"/>
          <p:cNvPicPr preferRelativeResize="0"/>
          <p:nvPr/>
        </p:nvPicPr>
        <p:blipFill rotWithShape="1">
          <a:blip r:embed="rId4">
            <a:alphaModFix/>
          </a:blip>
          <a:srcRect b="0" l="0" r="0" t="0"/>
          <a:stretch/>
        </p:blipFill>
        <p:spPr>
          <a:xfrm>
            <a:off x="3423750" y="3096081"/>
            <a:ext cx="1885800" cy="66583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6"/>
          <p:cNvSpPr txBox="1"/>
          <p:nvPr>
            <p:ph type="title"/>
          </p:nvPr>
        </p:nvSpPr>
        <p:spPr>
          <a:xfrm>
            <a:off x="628650" y="365126"/>
            <a:ext cx="85153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Indirection in Indexed Allocation (1)</a:t>
            </a:r>
            <a:endParaRPr/>
          </a:p>
        </p:txBody>
      </p:sp>
      <p:sp>
        <p:nvSpPr>
          <p:cNvPr id="491" name="Google Shape;491;p56"/>
          <p:cNvSpPr txBox="1"/>
          <p:nvPr>
            <p:ph idx="1" type="body"/>
          </p:nvPr>
        </p:nvSpPr>
        <p:spPr>
          <a:xfrm>
            <a:off x="440410" y="1825625"/>
            <a:ext cx="394335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i-node can contain a pointer to</a:t>
            </a:r>
            <a:endParaRPr/>
          </a:p>
          <a:p>
            <a:pPr indent="-228600" lvl="1" marL="685800" rtl="0" algn="l">
              <a:lnSpc>
                <a:spcPct val="90000"/>
              </a:lnSpc>
              <a:spcBef>
                <a:spcPts val="500"/>
              </a:spcBef>
              <a:spcAft>
                <a:spcPts val="0"/>
              </a:spcAft>
              <a:buClr>
                <a:schemeClr val="dk1"/>
              </a:buClr>
              <a:buSzPts val="2400"/>
              <a:buChar char="•"/>
            </a:pPr>
            <a:r>
              <a:rPr lang="en-US"/>
              <a:t>direct block (data block)</a:t>
            </a:r>
            <a:endParaRPr/>
          </a:p>
          <a:p>
            <a:pPr indent="-228600" lvl="1" marL="685800" rtl="0" algn="l">
              <a:lnSpc>
                <a:spcPct val="90000"/>
              </a:lnSpc>
              <a:spcBef>
                <a:spcPts val="500"/>
              </a:spcBef>
              <a:spcAft>
                <a:spcPts val="0"/>
              </a:spcAft>
              <a:buClr>
                <a:schemeClr val="dk1"/>
              </a:buClr>
              <a:buSzPts val="2400"/>
              <a:buChar char="•"/>
            </a:pPr>
            <a:r>
              <a:rPr lang="en-US"/>
              <a:t>single indirect</a:t>
            </a:r>
            <a:endParaRPr/>
          </a:p>
          <a:p>
            <a:pPr indent="-228600" lvl="1" marL="685800" rtl="0" algn="l">
              <a:lnSpc>
                <a:spcPct val="90000"/>
              </a:lnSpc>
              <a:spcBef>
                <a:spcPts val="500"/>
              </a:spcBef>
              <a:spcAft>
                <a:spcPts val="0"/>
              </a:spcAft>
              <a:buClr>
                <a:schemeClr val="dk1"/>
              </a:buClr>
              <a:buSzPts val="2400"/>
              <a:buChar char="•"/>
            </a:pPr>
            <a:r>
              <a:rPr lang="en-US"/>
              <a:t>double indirect</a:t>
            </a:r>
            <a:endParaRPr/>
          </a:p>
          <a:p>
            <a:pPr indent="-228600" lvl="1" marL="685800" rtl="0" algn="l">
              <a:lnSpc>
                <a:spcPct val="90000"/>
              </a:lnSpc>
              <a:spcBef>
                <a:spcPts val="500"/>
              </a:spcBef>
              <a:spcAft>
                <a:spcPts val="0"/>
              </a:spcAft>
              <a:buClr>
                <a:schemeClr val="dk1"/>
              </a:buClr>
              <a:buSzPts val="2400"/>
              <a:buChar char="•"/>
            </a:pPr>
            <a:r>
              <a:rPr lang="en-US"/>
              <a:t>triple indirect blocks</a:t>
            </a:r>
            <a:endParaRPr/>
          </a:p>
          <a:p>
            <a:pPr indent="-228600" lvl="1" marL="685800" rtl="0" algn="l">
              <a:lnSpc>
                <a:spcPct val="90000"/>
              </a:lnSpc>
              <a:spcBef>
                <a:spcPts val="500"/>
              </a:spcBef>
              <a:spcAft>
                <a:spcPts val="0"/>
              </a:spcAft>
              <a:buClr>
                <a:schemeClr val="dk1"/>
              </a:buClr>
              <a:buSzPts val="2400"/>
              <a:buChar char="•"/>
            </a:pPr>
            <a:r>
              <a:rPr lang="en-US"/>
              <a:t>…</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Allows file to grow and to be incredibly large!</a:t>
            </a:r>
            <a:endParaRPr/>
          </a:p>
        </p:txBody>
      </p:sp>
      <p:pic>
        <p:nvPicPr>
          <p:cNvPr id="492" name="Google Shape;492;p56"/>
          <p:cNvPicPr preferRelativeResize="0"/>
          <p:nvPr/>
        </p:nvPicPr>
        <p:blipFill rotWithShape="1">
          <a:blip r:embed="rId3">
            <a:alphaModFix/>
          </a:blip>
          <a:srcRect b="0" l="0" r="0" t="0"/>
          <a:stretch/>
        </p:blipFill>
        <p:spPr>
          <a:xfrm>
            <a:off x="4260931" y="2504457"/>
            <a:ext cx="4883069" cy="318474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7"/>
          <p:cNvSpPr txBox="1"/>
          <p:nvPr>
            <p:ph type="title"/>
          </p:nvPr>
        </p:nvSpPr>
        <p:spPr>
          <a:xfrm>
            <a:off x="628650" y="365126"/>
            <a:ext cx="85153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Indirection in Indexed Allocation (2)</a:t>
            </a:r>
            <a:endParaRPr/>
          </a:p>
        </p:txBody>
      </p:sp>
      <p:sp>
        <p:nvSpPr>
          <p:cNvPr id="499" name="Google Shape;499;p5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00" name="Google Shape;500;p57"/>
          <p:cNvPicPr preferRelativeResize="0"/>
          <p:nvPr/>
        </p:nvPicPr>
        <p:blipFill rotWithShape="1">
          <a:blip r:embed="rId3">
            <a:alphaModFix/>
          </a:blip>
          <a:srcRect b="0" l="0" r="0" t="0"/>
          <a:stretch/>
        </p:blipFill>
        <p:spPr>
          <a:xfrm>
            <a:off x="1331826" y="1825625"/>
            <a:ext cx="6480347" cy="4035964"/>
          </a:xfrm>
          <a:prstGeom prst="rect">
            <a:avLst/>
          </a:prstGeom>
          <a:noFill/>
          <a:ln>
            <a:noFill/>
          </a:ln>
        </p:spPr>
      </p:pic>
      <p:sp>
        <p:nvSpPr>
          <p:cNvPr id="501" name="Google Shape;501;p57"/>
          <p:cNvSpPr/>
          <p:nvPr/>
        </p:nvSpPr>
        <p:spPr>
          <a:xfrm>
            <a:off x="2239575" y="5807625"/>
            <a:ext cx="4127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a:ea typeface="Times"/>
                <a:cs typeface="Times"/>
                <a:sym typeface="Times"/>
              </a:rPr>
              <a:t>A UNIX i-node. (MOS </a:t>
            </a:r>
            <a:r>
              <a:rPr b="1" lang="en-US" sz="1800">
                <a:solidFill>
                  <a:schemeClr val="dk1"/>
                </a:solidFill>
                <a:latin typeface="Times"/>
                <a:ea typeface="Times"/>
                <a:cs typeface="Times"/>
                <a:sym typeface="Times"/>
              </a:rPr>
              <a:t>Figure 4-33.</a:t>
            </a:r>
            <a:r>
              <a:rPr lang="en-US" sz="1800">
                <a:solidFill>
                  <a:schemeClr val="dk1"/>
                </a:solidFill>
                <a:latin typeface="Times"/>
                <a:ea typeface="Times"/>
                <a:cs typeface="Times"/>
                <a:sym typeface="Times"/>
              </a:rPr>
              <a:t>)</a:t>
            </a:r>
            <a:endParaRPr sz="1800">
              <a:solidFill>
                <a:schemeClr val="dk1"/>
              </a:solidFill>
              <a:latin typeface="Calibri"/>
              <a:ea typeface="Calibri"/>
              <a:cs typeface="Calibri"/>
              <a:sym typeface="Calibri"/>
            </a:endParaRPr>
          </a:p>
        </p:txBody>
      </p:sp>
      <p:sp>
        <p:nvSpPr>
          <p:cNvPr id="502" name="Google Shape;502;p57"/>
          <p:cNvSpPr/>
          <p:nvPr/>
        </p:nvSpPr>
        <p:spPr>
          <a:xfrm>
            <a:off x="1637969" y="2282024"/>
            <a:ext cx="1049572" cy="1399430"/>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57"/>
          <p:cNvSpPr/>
          <p:nvPr/>
        </p:nvSpPr>
        <p:spPr>
          <a:xfrm>
            <a:off x="3126188" y="2679589"/>
            <a:ext cx="491655" cy="685137"/>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57"/>
          <p:cNvSpPr/>
          <p:nvPr/>
        </p:nvSpPr>
        <p:spPr>
          <a:xfrm>
            <a:off x="4709822" y="2895599"/>
            <a:ext cx="491655" cy="1399430"/>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57"/>
          <p:cNvSpPr/>
          <p:nvPr/>
        </p:nvSpPr>
        <p:spPr>
          <a:xfrm>
            <a:off x="7088587" y="2998303"/>
            <a:ext cx="491655" cy="2879187"/>
          </a:xfrm>
          <a:prstGeom prst="rect">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8"/>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Directories</a:t>
            </a:r>
            <a:br>
              <a:rPr lang="en-US"/>
            </a:br>
            <a:r>
              <a:rPr lang="en-US"/>
              <a:t>Implementation</a:t>
            </a:r>
            <a:endParaRPr/>
          </a:p>
        </p:txBody>
      </p:sp>
      <p:sp>
        <p:nvSpPr>
          <p:cNvPr id="511" name="Google Shape;511;p58"/>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9"/>
          <p:cNvSpPr txBox="1"/>
          <p:nvPr>
            <p:ph type="title"/>
          </p:nvPr>
        </p:nvSpPr>
        <p:spPr>
          <a:xfrm>
            <a:off x="628650" y="365126"/>
            <a:ext cx="85153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Directories – Mapping Files</a:t>
            </a:r>
            <a:endParaRPr/>
          </a:p>
        </p:txBody>
      </p:sp>
      <p:sp>
        <p:nvSpPr>
          <p:cNvPr id="517" name="Google Shape;517;p59"/>
          <p:cNvSpPr txBox="1"/>
          <p:nvPr>
            <p:ph idx="1" type="body"/>
          </p:nvPr>
        </p:nvSpPr>
        <p:spPr>
          <a:xfrm>
            <a:off x="628650" y="1825625"/>
            <a:ext cx="8126376"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Map the file path/name (in ASCII) to …</a:t>
            </a:r>
            <a:endParaRPr/>
          </a:p>
          <a:p>
            <a:pPr indent="-228600" lvl="1" marL="685800" rtl="0" algn="l">
              <a:lnSpc>
                <a:spcPct val="90000"/>
              </a:lnSpc>
              <a:spcBef>
                <a:spcPts val="500"/>
              </a:spcBef>
              <a:spcAft>
                <a:spcPts val="0"/>
              </a:spcAft>
              <a:buClr>
                <a:schemeClr val="dk1"/>
              </a:buClr>
              <a:buSzPts val="2400"/>
              <a:buChar char="•"/>
            </a:pPr>
            <a:r>
              <a:rPr b="1" lang="en-US"/>
              <a:t>Contiguous allocation:</a:t>
            </a:r>
            <a:r>
              <a:rPr lang="en-US"/>
              <a:t> the start block address of the file</a:t>
            </a:r>
            <a:endParaRPr/>
          </a:p>
          <a:p>
            <a:pPr indent="-228600" lvl="1" marL="685800" rtl="0" algn="l">
              <a:lnSpc>
                <a:spcPct val="90000"/>
              </a:lnSpc>
              <a:spcBef>
                <a:spcPts val="500"/>
              </a:spcBef>
              <a:spcAft>
                <a:spcPts val="0"/>
              </a:spcAft>
              <a:buClr>
                <a:schemeClr val="dk1"/>
              </a:buClr>
              <a:buSzPts val="2400"/>
              <a:buChar char="•"/>
            </a:pPr>
            <a:r>
              <a:rPr b="1" lang="en-US"/>
              <a:t>Linked list:</a:t>
            </a:r>
            <a:r>
              <a:rPr lang="en-US"/>
              <a:t> the first block of the file</a:t>
            </a:r>
            <a:endParaRPr/>
          </a:p>
          <a:p>
            <a:pPr indent="-228600" lvl="1" marL="685800" rtl="0" algn="l">
              <a:lnSpc>
                <a:spcPct val="90000"/>
              </a:lnSpc>
              <a:spcBef>
                <a:spcPts val="500"/>
              </a:spcBef>
              <a:spcAft>
                <a:spcPts val="0"/>
              </a:spcAft>
              <a:buClr>
                <a:schemeClr val="dk1"/>
              </a:buClr>
              <a:buSzPts val="2400"/>
              <a:buChar char="•"/>
            </a:pPr>
            <a:r>
              <a:rPr b="1" lang="en-US"/>
              <a:t>Indexed allocation:</a:t>
            </a:r>
            <a:r>
              <a:rPr lang="en-US"/>
              <a:t> the index block</a:t>
            </a:r>
            <a:endParaRPr/>
          </a:p>
          <a:p>
            <a:pPr indent="-228600" lvl="1" marL="685800" rtl="0" algn="l">
              <a:lnSpc>
                <a:spcPct val="90000"/>
              </a:lnSpc>
              <a:spcBef>
                <a:spcPts val="500"/>
              </a:spcBef>
              <a:spcAft>
                <a:spcPts val="0"/>
              </a:spcAft>
              <a:buClr>
                <a:schemeClr val="dk1"/>
              </a:buClr>
              <a:buSzPts val="2400"/>
              <a:buChar char="•"/>
            </a:pPr>
            <a:r>
              <a:rPr lang="en-US"/>
              <a:t>…</a:t>
            </a:r>
            <a:endParaRPr/>
          </a:p>
        </p:txBody>
      </p:sp>
      <p:pic>
        <p:nvPicPr>
          <p:cNvPr id="518" name="Google Shape;518;p59"/>
          <p:cNvPicPr preferRelativeResize="0"/>
          <p:nvPr/>
        </p:nvPicPr>
        <p:blipFill rotWithShape="1">
          <a:blip r:embed="rId3">
            <a:alphaModFix/>
          </a:blip>
          <a:srcRect b="0" l="0" r="0" t="0"/>
          <a:stretch/>
        </p:blipFill>
        <p:spPr>
          <a:xfrm>
            <a:off x="388974" y="3995936"/>
            <a:ext cx="1781946" cy="1800191"/>
          </a:xfrm>
          <a:prstGeom prst="rect">
            <a:avLst/>
          </a:prstGeom>
          <a:noFill/>
          <a:ln>
            <a:noFill/>
          </a:ln>
        </p:spPr>
      </p:pic>
      <p:pic>
        <p:nvPicPr>
          <p:cNvPr id="519" name="Google Shape;519;p59"/>
          <p:cNvPicPr preferRelativeResize="0"/>
          <p:nvPr/>
        </p:nvPicPr>
        <p:blipFill rotWithShape="1">
          <a:blip r:embed="rId4">
            <a:alphaModFix/>
          </a:blip>
          <a:srcRect b="0" l="0" r="0" t="0"/>
          <a:stretch/>
        </p:blipFill>
        <p:spPr>
          <a:xfrm>
            <a:off x="3480191" y="4781150"/>
            <a:ext cx="1929662" cy="947353"/>
          </a:xfrm>
          <a:prstGeom prst="rect">
            <a:avLst/>
          </a:prstGeom>
          <a:noFill/>
          <a:ln>
            <a:noFill/>
          </a:ln>
        </p:spPr>
      </p:pic>
      <p:pic>
        <p:nvPicPr>
          <p:cNvPr id="520" name="Google Shape;520;p59"/>
          <p:cNvPicPr preferRelativeResize="0"/>
          <p:nvPr/>
        </p:nvPicPr>
        <p:blipFill rotWithShape="1">
          <a:blip r:embed="rId5">
            <a:alphaModFix/>
          </a:blip>
          <a:srcRect b="0" l="0" r="0" t="0"/>
          <a:stretch/>
        </p:blipFill>
        <p:spPr>
          <a:xfrm>
            <a:off x="6400800" y="4744402"/>
            <a:ext cx="2114550" cy="1058478"/>
          </a:xfrm>
          <a:prstGeom prst="rect">
            <a:avLst/>
          </a:prstGeom>
          <a:noFill/>
          <a:ln>
            <a:noFill/>
          </a:ln>
        </p:spPr>
      </p:pic>
      <p:sp>
        <p:nvSpPr>
          <p:cNvPr id="521" name="Google Shape;521;p59"/>
          <p:cNvSpPr/>
          <p:nvPr/>
        </p:nvSpPr>
        <p:spPr>
          <a:xfrm>
            <a:off x="388974" y="5942567"/>
            <a:ext cx="856395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(a) contiguous allocation              (b) linked list                               (c) indexed allocation</a:t>
            </a: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Directories – File Attributes</a:t>
            </a:r>
            <a:endParaRPr/>
          </a:p>
        </p:txBody>
      </p:sp>
      <p:sp>
        <p:nvSpPr>
          <p:cNvPr id="528" name="Google Shape;528;p6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529" name="Google Shape;529;p60"/>
          <p:cNvSpPr/>
          <p:nvPr/>
        </p:nvSpPr>
        <p:spPr>
          <a:xfrm>
            <a:off x="628650" y="5253633"/>
            <a:ext cx="7886699"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A simple directory containing fixed-size entries with the disk addresses and attributes in the directory entry. (b) A directory in which each entry just refers to an i-node. (MOS Figure 4-14.)</a:t>
            </a:r>
            <a:endParaRPr sz="1800">
              <a:solidFill>
                <a:schemeClr val="dk1"/>
              </a:solidFill>
              <a:latin typeface="Calibri"/>
              <a:ea typeface="Calibri"/>
              <a:cs typeface="Calibri"/>
              <a:sym typeface="Calibri"/>
            </a:endParaRPr>
          </a:p>
        </p:txBody>
      </p:sp>
      <p:pic>
        <p:nvPicPr>
          <p:cNvPr id="530" name="Google Shape;530;p60"/>
          <p:cNvPicPr preferRelativeResize="0"/>
          <p:nvPr/>
        </p:nvPicPr>
        <p:blipFill rotWithShape="1">
          <a:blip r:embed="rId3">
            <a:alphaModFix/>
          </a:blip>
          <a:srcRect b="0" l="0" r="0" t="0"/>
          <a:stretch/>
        </p:blipFill>
        <p:spPr>
          <a:xfrm>
            <a:off x="1037574" y="2072595"/>
            <a:ext cx="7068851" cy="27128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1"/>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Directories </a:t>
            </a:r>
            <a:r>
              <a:rPr lang="en-US"/>
              <a:t>Are Stored as (Special) </a:t>
            </a:r>
            <a:r>
              <a:rPr lang="en-US"/>
              <a:t>Files</a:t>
            </a:r>
            <a:endParaRPr/>
          </a:p>
        </p:txBody>
      </p:sp>
      <p:sp>
        <p:nvSpPr>
          <p:cNvPr id="537" name="Google Shape;537;p61"/>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File contents → directory entries</a:t>
            </a:r>
            <a:endParaRPr/>
          </a:p>
          <a:p>
            <a:pPr indent="0" lvl="0" marL="0" rtl="0" algn="l">
              <a:spcBef>
                <a:spcPts val="1000"/>
              </a:spcBef>
              <a:spcAft>
                <a:spcPts val="0"/>
              </a:spcAft>
              <a:buNone/>
            </a:pPr>
            <a:r>
              <a:rPr lang="en-US"/>
              <a:t>Example: fixed-size FAT directory entry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Directory blocks include entries for files within them</a:t>
            </a:r>
            <a:endParaRPr/>
          </a:p>
          <a:p>
            <a:pPr indent="0" lvl="0" marL="0" rtl="0" algn="l">
              <a:spcBef>
                <a:spcPts val="1000"/>
              </a:spcBef>
              <a:spcAft>
                <a:spcPts val="0"/>
              </a:spcAft>
              <a:buNone/>
            </a:pPr>
            <a:r>
              <a:rPr lang="en-US"/>
              <a:t>Directories with many files may span multiple blocks</a:t>
            </a:r>
            <a:endParaRPr/>
          </a:p>
        </p:txBody>
      </p:sp>
      <p:pic>
        <p:nvPicPr>
          <p:cNvPr id="538" name="Google Shape;538;p61"/>
          <p:cNvPicPr preferRelativeResize="0"/>
          <p:nvPr/>
        </p:nvPicPr>
        <p:blipFill>
          <a:blip r:embed="rId3">
            <a:alphaModFix/>
          </a:blip>
          <a:stretch>
            <a:fillRect/>
          </a:stretch>
        </p:blipFill>
        <p:spPr>
          <a:xfrm>
            <a:off x="1481138" y="3004551"/>
            <a:ext cx="6181725" cy="138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Files</a:t>
            </a:r>
            <a:endParaRPr/>
          </a:p>
        </p:txBody>
      </p:sp>
      <p:sp>
        <p:nvSpPr>
          <p:cNvPr id="116" name="Google Shape;116;p17"/>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Directories – Long File Names</a:t>
            </a:r>
            <a:endParaRPr/>
          </a:p>
        </p:txBody>
      </p:sp>
      <p:pic>
        <p:nvPicPr>
          <p:cNvPr id="545" name="Google Shape;545;p62"/>
          <p:cNvPicPr preferRelativeResize="0"/>
          <p:nvPr/>
        </p:nvPicPr>
        <p:blipFill rotWithShape="1">
          <a:blip r:embed="rId3">
            <a:alphaModFix/>
          </a:blip>
          <a:srcRect b="0" l="0" r="0" t="0"/>
          <a:stretch/>
        </p:blipFill>
        <p:spPr>
          <a:xfrm>
            <a:off x="203850" y="1690700"/>
            <a:ext cx="7020899" cy="4894131"/>
          </a:xfrm>
          <a:prstGeom prst="rect">
            <a:avLst/>
          </a:prstGeom>
          <a:noFill/>
          <a:ln>
            <a:noFill/>
          </a:ln>
        </p:spPr>
      </p:pic>
      <p:sp>
        <p:nvSpPr>
          <p:cNvPr id="546" name="Google Shape;546;p62"/>
          <p:cNvSpPr/>
          <p:nvPr/>
        </p:nvSpPr>
        <p:spPr>
          <a:xfrm>
            <a:off x="7224750" y="2708625"/>
            <a:ext cx="1919400" cy="280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Two ways of handling long file names in a directory.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 In-line.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(b) In a heap. (MOS Figure 4-15.)</a:t>
            </a: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Directories in i-node File Systems</a:t>
            </a:r>
            <a:endParaRPr/>
          </a:p>
        </p:txBody>
      </p:sp>
      <p:sp>
        <p:nvSpPr>
          <p:cNvPr id="552" name="Google Shape;552;p63"/>
          <p:cNvSpPr txBox="1"/>
          <p:nvPr>
            <p:ph idx="1" type="body"/>
          </p:nvPr>
        </p:nvSpPr>
        <p:spPr>
          <a:xfrm>
            <a:off x="628650" y="1825625"/>
            <a:ext cx="3943350" cy="4351338"/>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chemeClr val="dk1"/>
              </a:buClr>
              <a:buSzPts val="2800"/>
              <a:buChar char="•"/>
            </a:pPr>
            <a:r>
              <a:rPr lang="en-US"/>
              <a:t>Every file </a:t>
            </a:r>
            <a:r>
              <a:rPr b="1" lang="en-US"/>
              <a:t>and directory</a:t>
            </a:r>
            <a:r>
              <a:rPr lang="en-US"/>
              <a:t> is represented by an i-node</a:t>
            </a:r>
            <a:endParaRPr/>
          </a:p>
          <a:p>
            <a:pPr indent="-111125" lvl="2" marL="1143000" rtl="0" algn="l">
              <a:lnSpc>
                <a:spcPct val="90000"/>
              </a:lnSpc>
              <a:spcBef>
                <a:spcPts val="500"/>
              </a:spcBef>
              <a:spcAft>
                <a:spcPts val="0"/>
              </a:spcAft>
              <a:buClr>
                <a:schemeClr val="dk1"/>
              </a:buClr>
              <a:buSzPts val="2000"/>
              <a:buNone/>
            </a:pPr>
            <a:r>
              <a:t/>
            </a:r>
            <a:endParaRPr/>
          </a:p>
          <a:p>
            <a:pPr indent="-241934" lvl="0" marL="228600" rtl="0" algn="l">
              <a:lnSpc>
                <a:spcPct val="90000"/>
              </a:lnSpc>
              <a:spcBef>
                <a:spcPts val="1000"/>
              </a:spcBef>
              <a:spcAft>
                <a:spcPts val="0"/>
              </a:spcAft>
              <a:buClr>
                <a:schemeClr val="dk1"/>
              </a:buClr>
              <a:buSzPts val="2800"/>
              <a:buChar char="•"/>
            </a:pPr>
            <a:r>
              <a:rPr lang="en-US"/>
              <a:t>Index node contains two kinds of information:</a:t>
            </a:r>
            <a:endParaRPr/>
          </a:p>
          <a:p>
            <a:pPr indent="-240030" lvl="1" marL="685800" rtl="0" algn="l">
              <a:lnSpc>
                <a:spcPct val="90000"/>
              </a:lnSpc>
              <a:spcBef>
                <a:spcPts val="500"/>
              </a:spcBef>
              <a:spcAft>
                <a:spcPts val="0"/>
              </a:spcAft>
              <a:buClr>
                <a:schemeClr val="dk1"/>
              </a:buClr>
              <a:buSzPts val="2400"/>
              <a:buChar char="•"/>
            </a:pPr>
            <a:r>
              <a:rPr lang="en-US"/>
              <a:t>Metadata describing the file's owner, access rights, etc.</a:t>
            </a:r>
            <a:endParaRPr/>
          </a:p>
          <a:p>
            <a:pPr indent="-240030" lvl="1" marL="685800" rtl="0" algn="l">
              <a:lnSpc>
                <a:spcPct val="90000"/>
              </a:lnSpc>
              <a:spcBef>
                <a:spcPts val="500"/>
              </a:spcBef>
              <a:spcAft>
                <a:spcPts val="0"/>
              </a:spcAft>
              <a:buClr>
                <a:schemeClr val="dk1"/>
              </a:buClr>
              <a:buSzPts val="2400"/>
              <a:buChar char="•"/>
            </a:pPr>
            <a:r>
              <a:rPr lang="en-US"/>
              <a:t>Location of the file's blocks on disk → blocks store directory contents </a:t>
            </a:r>
            <a:endParaRPr/>
          </a:p>
          <a:p>
            <a:pPr indent="-111125" lvl="2" marL="1143000" rtl="0" algn="l">
              <a:lnSpc>
                <a:spcPct val="90000"/>
              </a:lnSpc>
              <a:spcBef>
                <a:spcPts val="500"/>
              </a:spcBef>
              <a:spcAft>
                <a:spcPts val="0"/>
              </a:spcAft>
              <a:buClr>
                <a:schemeClr val="dk1"/>
              </a:buClr>
              <a:buSzPts val="2000"/>
              <a:buNone/>
            </a:pPr>
            <a:r>
              <a:t/>
            </a:r>
            <a:endParaRPr/>
          </a:p>
        </p:txBody>
      </p:sp>
      <p:pic>
        <p:nvPicPr>
          <p:cNvPr id="553" name="Google Shape;553;p63"/>
          <p:cNvPicPr preferRelativeResize="0"/>
          <p:nvPr/>
        </p:nvPicPr>
        <p:blipFill rotWithShape="1">
          <a:blip r:embed="rId3">
            <a:alphaModFix/>
          </a:blip>
          <a:srcRect b="84294" l="0" r="34240" t="0"/>
          <a:stretch/>
        </p:blipFill>
        <p:spPr>
          <a:xfrm>
            <a:off x="6002250" y="1825629"/>
            <a:ext cx="2664975" cy="477874"/>
          </a:xfrm>
          <a:prstGeom prst="rect">
            <a:avLst/>
          </a:prstGeom>
          <a:noFill/>
          <a:ln>
            <a:noFill/>
          </a:ln>
        </p:spPr>
      </p:pic>
      <p:pic>
        <p:nvPicPr>
          <p:cNvPr id="554" name="Google Shape;554;p63"/>
          <p:cNvPicPr preferRelativeResize="0"/>
          <p:nvPr/>
        </p:nvPicPr>
        <p:blipFill rotWithShape="1">
          <a:blip r:embed="rId4">
            <a:alphaModFix/>
          </a:blip>
          <a:srcRect b="0" l="0" r="0" t="0"/>
          <a:stretch/>
        </p:blipFill>
        <p:spPr>
          <a:xfrm>
            <a:off x="4731950" y="2811650"/>
            <a:ext cx="4412049" cy="2877550"/>
          </a:xfrm>
          <a:prstGeom prst="rect">
            <a:avLst/>
          </a:prstGeom>
          <a:noFill/>
          <a:ln>
            <a:noFill/>
          </a:ln>
        </p:spPr>
      </p:pic>
      <p:cxnSp>
        <p:nvCxnSpPr>
          <p:cNvPr id="555" name="Google Shape;555;p63"/>
          <p:cNvCxnSpPr/>
          <p:nvPr/>
        </p:nvCxnSpPr>
        <p:spPr>
          <a:xfrm flipH="1">
            <a:off x="6552500" y="2310450"/>
            <a:ext cx="1246800" cy="684600"/>
          </a:xfrm>
          <a:prstGeom prst="curvedConnector3">
            <a:avLst>
              <a:gd fmla="val 89224" name="adj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4"/>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Directories</a:t>
            </a:r>
            <a:endParaRPr/>
          </a:p>
        </p:txBody>
      </p:sp>
      <p:sp>
        <p:nvSpPr>
          <p:cNvPr id="561" name="Google Shape;561;p64"/>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directory is a special kind of file that contains a list of </a:t>
            </a:r>
            <a:r>
              <a:rPr i="1" lang="en-US"/>
              <a:t>(filename, inode number) </a:t>
            </a:r>
            <a:r>
              <a:rPr lang="en-US"/>
              <a:t>pairs</a:t>
            </a:r>
            <a:endParaRPr/>
          </a:p>
        </p:txBody>
      </p:sp>
      <p:pic>
        <p:nvPicPr>
          <p:cNvPr id="562" name="Google Shape;562;p64"/>
          <p:cNvPicPr preferRelativeResize="0"/>
          <p:nvPr/>
        </p:nvPicPr>
        <p:blipFill rotWithShape="1">
          <a:blip r:embed="rId3">
            <a:alphaModFix/>
          </a:blip>
          <a:srcRect b="0" l="0" r="0" t="0"/>
          <a:stretch/>
        </p:blipFill>
        <p:spPr>
          <a:xfrm>
            <a:off x="961238" y="3211525"/>
            <a:ext cx="6873098" cy="270076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Directories</a:t>
            </a:r>
            <a:endParaRPr/>
          </a:p>
        </p:txBody>
      </p:sp>
      <p:sp>
        <p:nvSpPr>
          <p:cNvPr id="568" name="Google Shape;568;p6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Questions</a:t>
            </a:r>
            <a:endParaRPr/>
          </a:p>
          <a:p>
            <a:pPr indent="-228600" lvl="1" marL="685800" rtl="0" algn="l">
              <a:lnSpc>
                <a:spcPct val="90000"/>
              </a:lnSpc>
              <a:spcBef>
                <a:spcPts val="500"/>
              </a:spcBef>
              <a:spcAft>
                <a:spcPts val="0"/>
              </a:spcAft>
              <a:buClr>
                <a:schemeClr val="dk1"/>
              </a:buClr>
              <a:buSzPts val="2400"/>
              <a:buChar char="•"/>
            </a:pPr>
            <a:r>
              <a:rPr lang="en-US"/>
              <a:t>How do we find the root directory (“ / “ on UNIX systems)?</a:t>
            </a:r>
            <a:endParaRPr/>
          </a:p>
          <a:p>
            <a:pPr indent="-228600" lvl="1" marL="685800" rtl="0" algn="l">
              <a:lnSpc>
                <a:spcPct val="90000"/>
              </a:lnSpc>
              <a:spcBef>
                <a:spcPts val="500"/>
              </a:spcBef>
              <a:spcAft>
                <a:spcPts val="0"/>
              </a:spcAft>
              <a:buClr>
                <a:schemeClr val="dk1"/>
              </a:buClr>
              <a:buSzPts val="2400"/>
              <a:buChar char="•"/>
            </a:pPr>
            <a:r>
              <a:rPr lang="en-US"/>
              <a:t>How do we get from an inode number to the location of the inode on disk?</a:t>
            </a:r>
            <a:endParaRPr/>
          </a:p>
        </p:txBody>
      </p:sp>
      <p:pic>
        <p:nvPicPr>
          <p:cNvPr id="569" name="Google Shape;569;p65"/>
          <p:cNvPicPr preferRelativeResize="0"/>
          <p:nvPr/>
        </p:nvPicPr>
        <p:blipFill rotWithShape="1">
          <a:blip r:embed="rId3">
            <a:alphaModFix/>
          </a:blip>
          <a:srcRect b="0" l="0" r="0" t="0"/>
          <a:stretch/>
        </p:blipFill>
        <p:spPr>
          <a:xfrm>
            <a:off x="1528200" y="3887024"/>
            <a:ext cx="5816128" cy="228993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Directories – Root Directory</a:t>
            </a:r>
            <a:endParaRPr/>
          </a:p>
        </p:txBody>
      </p:sp>
      <p:sp>
        <p:nvSpPr>
          <p:cNvPr id="575" name="Google Shape;575;p6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root directory is a special inode</a:t>
            </a:r>
            <a:endParaRPr/>
          </a:p>
          <a:p>
            <a:pPr indent="-228600" lvl="1" marL="685800" rtl="0" algn="l">
              <a:lnSpc>
                <a:spcPct val="90000"/>
              </a:lnSpc>
              <a:spcBef>
                <a:spcPts val="500"/>
              </a:spcBef>
              <a:spcAft>
                <a:spcPts val="0"/>
              </a:spcAft>
              <a:buClr>
                <a:schemeClr val="dk1"/>
              </a:buClr>
              <a:buSzPts val="2400"/>
              <a:buChar char="•"/>
            </a:pPr>
            <a:r>
              <a:rPr lang="en-US"/>
              <a:t>Usually numbered 0 or 1</a:t>
            </a:r>
            <a:endParaRPr/>
          </a:p>
        </p:txBody>
      </p:sp>
      <p:pic>
        <p:nvPicPr>
          <p:cNvPr id="576" name="Google Shape;576;p66"/>
          <p:cNvPicPr preferRelativeResize="0"/>
          <p:nvPr/>
        </p:nvPicPr>
        <p:blipFill rotWithShape="1">
          <a:blip r:embed="rId3">
            <a:alphaModFix/>
          </a:blip>
          <a:srcRect b="0" l="0" r="0" t="0"/>
          <a:stretch/>
        </p:blipFill>
        <p:spPr>
          <a:xfrm>
            <a:off x="1598192" y="3556932"/>
            <a:ext cx="5714335" cy="218877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7"/>
          <p:cNvSpPr txBox="1"/>
          <p:nvPr>
            <p:ph type="title"/>
          </p:nvPr>
        </p:nvSpPr>
        <p:spPr>
          <a:xfrm>
            <a:off x="628650" y="365126"/>
            <a:ext cx="851535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Directories – Pathname Resolution</a:t>
            </a:r>
            <a:endParaRPr/>
          </a:p>
        </p:txBody>
      </p:sp>
      <p:sp>
        <p:nvSpPr>
          <p:cNvPr id="582" name="Google Shape;582;p6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To look up a pathname “/etc/passwd”, start at root directory and walk down chain of inodes...</a:t>
            </a:r>
            <a:endParaRPr/>
          </a:p>
        </p:txBody>
      </p:sp>
      <p:pic>
        <p:nvPicPr>
          <p:cNvPr id="583" name="Google Shape;583;p67"/>
          <p:cNvPicPr preferRelativeResize="0"/>
          <p:nvPr/>
        </p:nvPicPr>
        <p:blipFill rotWithShape="1">
          <a:blip r:embed="rId3">
            <a:alphaModFix/>
          </a:blip>
          <a:srcRect b="0" l="0" r="0" t="0"/>
          <a:stretch/>
        </p:blipFill>
        <p:spPr>
          <a:xfrm>
            <a:off x="1365001" y="2699953"/>
            <a:ext cx="6413998" cy="405153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Directories – Locating i-nodes</a:t>
            </a:r>
            <a:endParaRPr/>
          </a:p>
        </p:txBody>
      </p:sp>
      <p:sp>
        <p:nvSpPr>
          <p:cNvPr id="589" name="Google Shape;589;p6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Question: how do we find the inode on disk?</a:t>
            </a:r>
            <a:endParaRPr/>
          </a:p>
          <a:p>
            <a:pPr indent="-228600" lvl="0" marL="228600" rtl="0" algn="l">
              <a:lnSpc>
                <a:spcPct val="90000"/>
              </a:lnSpc>
              <a:spcBef>
                <a:spcPts val="1000"/>
              </a:spcBef>
              <a:spcAft>
                <a:spcPts val="0"/>
              </a:spcAft>
              <a:buClr>
                <a:schemeClr val="dk1"/>
              </a:buClr>
              <a:buSzPts val="2800"/>
              <a:buChar char="•"/>
            </a:pPr>
            <a:r>
              <a:rPr lang="en-US"/>
              <a:t>Basic idea: Top part of file system contains all of the inodes!</a:t>
            </a:r>
            <a:endParaRPr/>
          </a:p>
        </p:txBody>
      </p:sp>
      <p:pic>
        <p:nvPicPr>
          <p:cNvPr id="590" name="Google Shape;590;p68"/>
          <p:cNvPicPr preferRelativeResize="0"/>
          <p:nvPr/>
        </p:nvPicPr>
        <p:blipFill rotWithShape="1">
          <a:blip r:embed="rId3">
            <a:alphaModFix/>
          </a:blip>
          <a:srcRect b="0" l="0" r="0" t="0"/>
          <a:stretch/>
        </p:blipFill>
        <p:spPr>
          <a:xfrm>
            <a:off x="1548639" y="3218403"/>
            <a:ext cx="5805028" cy="1240862"/>
          </a:xfrm>
          <a:prstGeom prst="rect">
            <a:avLst/>
          </a:prstGeom>
          <a:noFill/>
          <a:ln>
            <a:noFill/>
          </a:ln>
        </p:spPr>
      </p:pic>
      <p:sp>
        <p:nvSpPr>
          <p:cNvPr id="591" name="Google Shape;591;p68"/>
          <p:cNvSpPr/>
          <p:nvPr/>
        </p:nvSpPr>
        <p:spPr>
          <a:xfrm>
            <a:off x="350729" y="4594201"/>
            <a:ext cx="81646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Times"/>
                <a:ea typeface="Times"/>
                <a:cs typeface="Times"/>
                <a:sym typeface="Times"/>
              </a:rPr>
              <a:t>The superblock stores important metadata on filesystem layout, list of free blocks, etc.</a:t>
            </a:r>
            <a:endParaRPr sz="1800">
              <a:solidFill>
                <a:schemeClr val="dk1"/>
              </a:solidFill>
              <a:latin typeface="Calibri"/>
              <a:ea typeface="Calibri"/>
              <a:cs typeface="Calibri"/>
              <a:sym typeface="Calibri"/>
            </a:endParaRPr>
          </a:p>
        </p:txBody>
      </p:sp>
      <p:sp>
        <p:nvSpPr>
          <p:cNvPr id="592" name="Google Shape;592;p68"/>
          <p:cNvSpPr/>
          <p:nvPr/>
        </p:nvSpPr>
        <p:spPr>
          <a:xfrm>
            <a:off x="628650" y="5015546"/>
            <a:ext cx="7886700" cy="12618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Easy to compute the block address of a given inode:</a:t>
            </a:r>
            <a:endParaRPr/>
          </a:p>
          <a:p>
            <a:pPr indent="0" lvl="0" marL="0" marR="0" rtl="0" algn="l">
              <a:spcBef>
                <a:spcPts val="0"/>
              </a:spcBef>
              <a:spcAft>
                <a:spcPts val="0"/>
              </a:spcAft>
              <a:buNone/>
            </a:pPr>
            <a:r>
              <a:rPr i="1" lang="en-US" sz="2400">
                <a:solidFill>
                  <a:schemeClr val="dk1"/>
                </a:solidFill>
                <a:latin typeface="Calibri"/>
                <a:ea typeface="Calibri"/>
                <a:cs typeface="Calibri"/>
                <a:sym typeface="Calibri"/>
              </a:rPr>
              <a:t>block_addr(inode_num) =</a:t>
            </a:r>
            <a:endParaRPr/>
          </a:p>
          <a:p>
            <a:pPr indent="0" lvl="0" marL="0" marR="0" rtl="0" algn="l">
              <a:spcBef>
                <a:spcPts val="0"/>
              </a:spcBef>
              <a:spcAft>
                <a:spcPts val="0"/>
              </a:spcAft>
              <a:buNone/>
            </a:pPr>
            <a:r>
              <a:rPr i="1" lang="en-US" sz="2400">
                <a:solidFill>
                  <a:schemeClr val="dk1"/>
                </a:solidFill>
                <a:latin typeface="Calibri"/>
                <a:ea typeface="Calibri"/>
                <a:cs typeface="Calibri"/>
                <a:sym typeface="Calibri"/>
              </a:rPr>
              <a:t>    block_offset_of_first_inode + (inode_num * inode_size</a:t>
            </a:r>
            <a:r>
              <a:rPr i="1" lang="en-US" sz="1800">
                <a:solidFill>
                  <a:srgbClr val="7030A1"/>
                </a:solidFill>
                <a:latin typeface="Times"/>
                <a:ea typeface="Times"/>
                <a:cs typeface="Times"/>
                <a:sym typeface="Times"/>
              </a:rPr>
              <a:t>)</a:t>
            </a:r>
            <a:endParaRPr i="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Same File in Different Directories</a:t>
            </a:r>
            <a:endParaRPr/>
          </a:p>
        </p:txBody>
      </p:sp>
      <p:sp>
        <p:nvSpPr>
          <p:cNvPr id="599" name="Google Shape;599;p69"/>
          <p:cNvSpPr txBox="1"/>
          <p:nvPr>
            <p:ph idx="1" type="body"/>
          </p:nvPr>
        </p:nvSpPr>
        <p:spPr>
          <a:xfrm>
            <a:off x="544830" y="1825625"/>
            <a:ext cx="394335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Convenient for a shared file to appear in different directories </a:t>
            </a:r>
            <a:endParaRPr/>
          </a:p>
          <a:p>
            <a:pPr indent="-228600" lvl="1" marL="685800" rtl="0" algn="l">
              <a:lnSpc>
                <a:spcPct val="90000"/>
              </a:lnSpc>
              <a:spcBef>
                <a:spcPts val="500"/>
              </a:spcBef>
              <a:spcAft>
                <a:spcPts val="0"/>
              </a:spcAft>
              <a:buClr>
                <a:schemeClr val="dk1"/>
              </a:buClr>
              <a:buSzPct val="100000"/>
              <a:buChar char="•"/>
            </a:pPr>
            <a:r>
              <a:rPr lang="en-US"/>
              <a:t>Even belonging to different users</a:t>
            </a:r>
            <a:endParaRPr/>
          </a:p>
          <a:p>
            <a:pPr indent="-228600" lvl="1" marL="685800" rtl="0" algn="l">
              <a:lnSpc>
                <a:spcPct val="90000"/>
              </a:lnSpc>
              <a:spcBef>
                <a:spcPts val="500"/>
              </a:spcBef>
              <a:spcAft>
                <a:spcPts val="0"/>
              </a:spcAft>
              <a:buClr>
                <a:schemeClr val="dk1"/>
              </a:buClr>
              <a:buSzPct val="100000"/>
              <a:buChar char="•"/>
            </a:pPr>
            <a:r>
              <a:rPr lang="en-US"/>
              <a:t>Directory system was a tree, now a DAG</a:t>
            </a:r>
            <a:endParaRPr/>
          </a:p>
          <a:p>
            <a:pPr indent="-87630" lvl="1" marL="685800" rtl="0" algn="l">
              <a:lnSpc>
                <a:spcPct val="90000"/>
              </a:lnSpc>
              <a:spcBef>
                <a:spcPts val="5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US"/>
              <a:t>Link</a:t>
            </a:r>
            <a:endParaRPr/>
          </a:p>
          <a:p>
            <a:pPr indent="-228600" lvl="1" marL="685800" rtl="0" algn="l">
              <a:lnSpc>
                <a:spcPct val="90000"/>
              </a:lnSpc>
              <a:spcBef>
                <a:spcPts val="500"/>
              </a:spcBef>
              <a:spcAft>
                <a:spcPts val="0"/>
              </a:spcAft>
              <a:buClr>
                <a:schemeClr val="dk1"/>
              </a:buClr>
              <a:buSzPct val="100000"/>
              <a:buChar char="•"/>
            </a:pPr>
            <a:r>
              <a:rPr lang="en-US"/>
              <a:t>Hard</a:t>
            </a:r>
            <a:endParaRPr/>
          </a:p>
          <a:p>
            <a:pPr indent="-228600" lvl="1" marL="685800" rtl="0" algn="l">
              <a:lnSpc>
                <a:spcPct val="90000"/>
              </a:lnSpc>
              <a:spcBef>
                <a:spcPts val="500"/>
              </a:spcBef>
              <a:spcAft>
                <a:spcPts val="0"/>
              </a:spcAft>
              <a:buClr>
                <a:schemeClr val="dk1"/>
              </a:buClr>
              <a:buSzPct val="100000"/>
              <a:buChar char="•"/>
            </a:pPr>
            <a:r>
              <a:rPr lang="en-US"/>
              <a:t>Soft</a:t>
            </a:r>
            <a:endParaRPr/>
          </a:p>
          <a:p>
            <a:pPr indent="-228600" lvl="0" marL="228600" rtl="0" algn="l">
              <a:lnSpc>
                <a:spcPct val="90000"/>
              </a:lnSpc>
              <a:spcBef>
                <a:spcPts val="1000"/>
              </a:spcBef>
              <a:spcAft>
                <a:spcPts val="0"/>
              </a:spcAft>
              <a:buClr>
                <a:schemeClr val="dk1"/>
              </a:buClr>
              <a:buSzPct val="100000"/>
              <a:buChar char="•"/>
            </a:pPr>
            <a:r>
              <a:rPr lang="en-US"/>
              <a:t>(Focus on i-node FS)</a:t>
            </a:r>
            <a:endParaRPr/>
          </a:p>
        </p:txBody>
      </p:sp>
      <p:pic>
        <p:nvPicPr>
          <p:cNvPr id="600" name="Google Shape;600;p69"/>
          <p:cNvPicPr preferRelativeResize="0"/>
          <p:nvPr/>
        </p:nvPicPr>
        <p:blipFill rotWithShape="1">
          <a:blip r:embed="rId3">
            <a:alphaModFix/>
          </a:blip>
          <a:srcRect b="0" l="0" r="0" t="0"/>
          <a:stretch/>
        </p:blipFill>
        <p:spPr>
          <a:xfrm>
            <a:off x="4572000" y="2132584"/>
            <a:ext cx="3943350" cy="3737419"/>
          </a:xfrm>
          <a:prstGeom prst="rect">
            <a:avLst/>
          </a:prstGeom>
          <a:noFill/>
          <a:ln>
            <a:noFill/>
          </a:ln>
        </p:spPr>
      </p:pic>
      <p:sp>
        <p:nvSpPr>
          <p:cNvPr id="601" name="Google Shape;601;p69"/>
          <p:cNvSpPr/>
          <p:nvPr/>
        </p:nvSpPr>
        <p:spPr>
          <a:xfrm>
            <a:off x="4572000" y="5870003"/>
            <a:ext cx="394335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File system containing a shared file. (MOS Figure 4-16.)</a:t>
            </a:r>
            <a:endParaRPr sz="1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0"/>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Hard Links</a:t>
            </a:r>
            <a:endParaRPr/>
          </a:p>
        </p:txBody>
      </p:sp>
      <p:sp>
        <p:nvSpPr>
          <p:cNvPr id="607" name="Google Shape;607;p7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Directories map filenames to i-node numbers. What does this imply?</a:t>
            </a:r>
            <a:endParaRPr/>
          </a:p>
          <a:p>
            <a:pPr indent="-228600" lvl="1" marL="685800" rtl="0" algn="l">
              <a:lnSpc>
                <a:spcPct val="90000"/>
              </a:lnSpc>
              <a:spcBef>
                <a:spcPts val="500"/>
              </a:spcBef>
              <a:spcAft>
                <a:spcPts val="0"/>
              </a:spcAft>
              <a:buClr>
                <a:schemeClr val="dk1"/>
              </a:buClr>
              <a:buSzPts val="2400"/>
              <a:buChar char="•"/>
            </a:pPr>
            <a:r>
              <a:rPr lang="en-US"/>
              <a:t>We can create multiple pointers to the same i-node in different directories</a:t>
            </a:r>
            <a:endParaRPr/>
          </a:p>
          <a:p>
            <a:pPr indent="-228600" lvl="1" marL="685800" rtl="0" algn="l">
              <a:lnSpc>
                <a:spcPct val="90000"/>
              </a:lnSpc>
              <a:spcBef>
                <a:spcPts val="500"/>
              </a:spcBef>
              <a:spcAft>
                <a:spcPts val="0"/>
              </a:spcAft>
              <a:buClr>
                <a:schemeClr val="dk1"/>
              </a:buClr>
              <a:buSzPts val="2400"/>
              <a:buChar char="•"/>
            </a:pPr>
            <a:r>
              <a:rPr lang="en-US"/>
              <a:t>Or same i-node in the same directory with different filenames</a:t>
            </a:r>
            <a:endParaRPr/>
          </a:p>
          <a:p>
            <a:pPr indent="-76200" lvl="1" marL="685800" rtl="0" algn="l">
              <a:lnSpc>
                <a:spcPct val="90000"/>
              </a:lnSpc>
              <a:spcBef>
                <a:spcPts val="500"/>
              </a:spcBef>
              <a:spcAft>
                <a:spcPts val="0"/>
              </a:spcAft>
              <a:buClr>
                <a:schemeClr val="dk1"/>
              </a:buClr>
              <a:buSzPts val="2400"/>
              <a:buNone/>
            </a:pPr>
            <a:r>
              <a:t/>
            </a:r>
            <a:endParaRPr/>
          </a:p>
          <a:p>
            <a:pPr indent="-228600" lvl="1" marL="685800" rtl="0" algn="l">
              <a:lnSpc>
                <a:spcPct val="90000"/>
              </a:lnSpc>
              <a:spcBef>
                <a:spcPts val="500"/>
              </a:spcBef>
              <a:spcAft>
                <a:spcPts val="0"/>
              </a:spcAft>
              <a:buClr>
                <a:schemeClr val="dk1"/>
              </a:buClr>
              <a:buSzPts val="2400"/>
              <a:buChar char="•"/>
            </a:pPr>
            <a:r>
              <a:rPr lang="en-US"/>
              <a:t>In UNIX this is called a “</a:t>
            </a:r>
            <a:r>
              <a:rPr b="1" i="1" lang="en-US"/>
              <a:t>hard link</a:t>
            </a:r>
            <a:r>
              <a:rPr lang="en-US"/>
              <a:t>”, which refers to the specific location of physical data</a:t>
            </a:r>
            <a:endParaRPr/>
          </a:p>
          <a:p>
            <a:pPr indent="-228600" lvl="1" marL="685800" rtl="0" algn="l">
              <a:lnSpc>
                <a:spcPct val="90000"/>
              </a:lnSpc>
              <a:spcBef>
                <a:spcPts val="500"/>
              </a:spcBef>
              <a:spcAft>
                <a:spcPts val="0"/>
              </a:spcAft>
              <a:buClr>
                <a:schemeClr val="dk1"/>
              </a:buClr>
              <a:buSzPts val="2400"/>
              <a:buChar char="•"/>
            </a:pPr>
            <a:r>
              <a:rPr lang="en-US"/>
              <a:t>It can be done using “</a:t>
            </a:r>
            <a:r>
              <a:rPr i="1" lang="en-US"/>
              <a:t>ln</a:t>
            </a:r>
            <a:r>
              <a:rPr lang="en-US"/>
              <a:t>” command</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of Hard Links</a:t>
            </a:r>
            <a:endParaRPr/>
          </a:p>
        </p:txBody>
      </p:sp>
      <p:sp>
        <p:nvSpPr>
          <p:cNvPr id="613" name="Google Shape;613;p71"/>
          <p:cNvSpPr txBox="1"/>
          <p:nvPr>
            <p:ph idx="1" type="body"/>
          </p:nvPr>
        </p:nvSpPr>
        <p:spPr>
          <a:xfrm>
            <a:off x="628650" y="4440557"/>
            <a:ext cx="7886700" cy="17364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“/home/foo” and “/tmp/foo” now refer to the </a:t>
            </a:r>
            <a:r>
              <a:rPr b="1" lang="en-US"/>
              <a:t>same file on disk</a:t>
            </a:r>
            <a:endParaRPr/>
          </a:p>
          <a:p>
            <a:pPr indent="-228600" lvl="1" marL="685800" rtl="0" algn="l">
              <a:lnSpc>
                <a:spcPct val="90000"/>
              </a:lnSpc>
              <a:spcBef>
                <a:spcPts val="500"/>
              </a:spcBef>
              <a:spcAft>
                <a:spcPts val="0"/>
              </a:spcAft>
              <a:buClr>
                <a:schemeClr val="dk1"/>
              </a:buClr>
              <a:buSzPts val="2400"/>
              <a:buChar char="•"/>
            </a:pPr>
            <a:r>
              <a:rPr lang="en-US"/>
              <a:t>Not a copy! You will always see identical data no matter which filename you use to read or write the file</a:t>
            </a:r>
            <a:endParaRPr/>
          </a:p>
        </p:txBody>
      </p:sp>
      <p:pic>
        <p:nvPicPr>
          <p:cNvPr id="614" name="Google Shape;614;p71"/>
          <p:cNvPicPr preferRelativeResize="0"/>
          <p:nvPr/>
        </p:nvPicPr>
        <p:blipFill rotWithShape="1">
          <a:blip r:embed="rId3">
            <a:alphaModFix/>
          </a:blip>
          <a:srcRect b="0" l="0" r="0" t="0"/>
          <a:stretch/>
        </p:blipFill>
        <p:spPr>
          <a:xfrm>
            <a:off x="628650" y="1737531"/>
            <a:ext cx="7464472" cy="24749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File Abstraction</a:t>
            </a:r>
            <a:endParaRPr/>
          </a:p>
        </p:txBody>
      </p:sp>
      <p:sp>
        <p:nvSpPr>
          <p:cNvPr id="123" name="Google Shape;123;p18"/>
          <p:cNvSpPr txBox="1"/>
          <p:nvPr>
            <p:ph idx="1" type="body"/>
          </p:nvPr>
        </p:nvSpPr>
        <p:spPr>
          <a:xfrm>
            <a:off x="628650" y="1825625"/>
            <a:ext cx="7886700" cy="115328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A file is an abstraction</a:t>
            </a:r>
            <a:endParaRPr/>
          </a:p>
          <a:p>
            <a:pPr indent="-228600" lvl="1" marL="685800" rtl="0" algn="l">
              <a:lnSpc>
                <a:spcPct val="90000"/>
              </a:lnSpc>
              <a:spcBef>
                <a:spcPts val="500"/>
              </a:spcBef>
              <a:spcAft>
                <a:spcPts val="0"/>
              </a:spcAft>
              <a:buClr>
                <a:schemeClr val="dk1"/>
              </a:buClr>
              <a:buSzPts val="2400"/>
              <a:buChar char="•"/>
            </a:pPr>
            <a:r>
              <a:rPr lang="en-US"/>
              <a:t>The OS abstracts away the concept of disk to offer files</a:t>
            </a:r>
            <a:endParaRPr/>
          </a:p>
          <a:p>
            <a:pPr indent="-228600" lvl="1" marL="685800" rtl="0" algn="l">
              <a:lnSpc>
                <a:spcPct val="90000"/>
              </a:lnSpc>
              <a:spcBef>
                <a:spcPts val="500"/>
              </a:spcBef>
              <a:spcAft>
                <a:spcPts val="0"/>
              </a:spcAft>
              <a:buClr>
                <a:schemeClr val="dk1"/>
              </a:buClr>
              <a:buSzPts val="2400"/>
              <a:buChar char="•"/>
            </a:pPr>
            <a:r>
              <a:rPr lang="en-US"/>
              <a:t>Shield the user from the details about storage</a:t>
            </a:r>
            <a:endParaRPr/>
          </a:p>
        </p:txBody>
      </p:sp>
      <p:grpSp>
        <p:nvGrpSpPr>
          <p:cNvPr id="124" name="Google Shape;124;p18"/>
          <p:cNvGrpSpPr/>
          <p:nvPr/>
        </p:nvGrpSpPr>
        <p:grpSpPr>
          <a:xfrm>
            <a:off x="216956" y="3433895"/>
            <a:ext cx="8686424" cy="3031711"/>
            <a:chOff x="216956" y="3433895"/>
            <a:chExt cx="8686424" cy="3031711"/>
          </a:xfrm>
        </p:grpSpPr>
        <p:grpSp>
          <p:nvGrpSpPr>
            <p:cNvPr id="125" name="Google Shape;125;p18"/>
            <p:cNvGrpSpPr/>
            <p:nvPr/>
          </p:nvGrpSpPr>
          <p:grpSpPr>
            <a:xfrm>
              <a:off x="216956" y="3433895"/>
              <a:ext cx="8686424" cy="3031711"/>
              <a:chOff x="216956" y="3586295"/>
              <a:chExt cx="8686424" cy="3031711"/>
            </a:xfrm>
          </p:grpSpPr>
          <p:sp>
            <p:nvSpPr>
              <p:cNvPr id="126" name="Google Shape;126;p18"/>
              <p:cNvSpPr txBox="1"/>
              <p:nvPr/>
            </p:nvSpPr>
            <p:spPr>
              <a:xfrm>
                <a:off x="492225" y="5971675"/>
                <a:ext cx="205626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Process</a:t>
                </a:r>
                <a:r>
                  <a:rPr b="0" i="0" lang="en-US" sz="1800" u="none" cap="none" strike="noStrike">
                    <a:solidFill>
                      <a:schemeClr val="dk1"/>
                    </a:solidFill>
                    <a:latin typeface="Calibri"/>
                    <a:ea typeface="Calibri"/>
                    <a:cs typeface="Calibri"/>
                    <a:sym typeface="Calibri"/>
                  </a:rPr>
                  <a:t>, abstracts physical CPU</a:t>
                </a:r>
                <a:endParaRPr/>
              </a:p>
            </p:txBody>
          </p:sp>
          <p:sp>
            <p:nvSpPr>
              <p:cNvPr id="127" name="Google Shape;127;p18"/>
              <p:cNvSpPr txBox="1"/>
              <p:nvPr/>
            </p:nvSpPr>
            <p:spPr>
              <a:xfrm>
                <a:off x="3389552" y="5971675"/>
                <a:ext cx="253831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Address space</a:t>
                </a:r>
                <a:r>
                  <a:rPr b="0" i="0" lang="en-US" sz="1800" u="none" cap="none" strike="noStrike">
                    <a:solidFill>
                      <a:schemeClr val="dk1"/>
                    </a:solidFill>
                    <a:latin typeface="Calibri"/>
                    <a:ea typeface="Calibri"/>
                    <a:cs typeface="Calibri"/>
                    <a:sym typeface="Calibri"/>
                  </a:rPr>
                  <a:t>, abstracts physical memory</a:t>
                </a:r>
                <a:endParaRPr/>
              </a:p>
            </p:txBody>
          </p:sp>
          <p:pic>
            <p:nvPicPr>
              <p:cNvPr id="128" name="Google Shape;128;p18"/>
              <p:cNvPicPr preferRelativeResize="0"/>
              <p:nvPr/>
            </p:nvPicPr>
            <p:blipFill rotWithShape="1">
              <a:blip r:embed="rId3">
                <a:alphaModFix/>
              </a:blip>
              <a:srcRect b="29479" l="55372" r="27220" t="54158"/>
              <a:stretch/>
            </p:blipFill>
            <p:spPr>
              <a:xfrm>
                <a:off x="291738" y="4268355"/>
                <a:ext cx="856408" cy="804958"/>
              </a:xfrm>
              <a:prstGeom prst="rect">
                <a:avLst/>
              </a:prstGeom>
              <a:noFill/>
              <a:ln>
                <a:noFill/>
              </a:ln>
            </p:spPr>
          </p:pic>
          <p:pic>
            <p:nvPicPr>
              <p:cNvPr id="129" name="Google Shape;129;p18"/>
              <p:cNvPicPr preferRelativeResize="0"/>
              <p:nvPr/>
            </p:nvPicPr>
            <p:blipFill rotWithShape="1">
              <a:blip r:embed="rId3">
                <a:alphaModFix/>
              </a:blip>
              <a:srcRect b="52894" l="3870" r="75939" t="32099"/>
              <a:stretch/>
            </p:blipFill>
            <p:spPr>
              <a:xfrm>
                <a:off x="3274930" y="4304019"/>
                <a:ext cx="993275" cy="738172"/>
              </a:xfrm>
              <a:prstGeom prst="rect">
                <a:avLst/>
              </a:prstGeom>
              <a:noFill/>
              <a:ln>
                <a:noFill/>
              </a:ln>
            </p:spPr>
          </p:pic>
          <p:sp>
            <p:nvSpPr>
              <p:cNvPr id="130" name="Google Shape;130;p18"/>
              <p:cNvSpPr txBox="1"/>
              <p:nvPr/>
            </p:nvSpPr>
            <p:spPr>
              <a:xfrm>
                <a:off x="6638894" y="6110174"/>
                <a:ext cx="18962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File</a:t>
                </a:r>
                <a:r>
                  <a:rPr b="0" i="0" lang="en-US" sz="1800" u="none" cap="none" strike="noStrike">
                    <a:solidFill>
                      <a:schemeClr val="dk1"/>
                    </a:solidFill>
                    <a:latin typeface="Calibri"/>
                    <a:ea typeface="Calibri"/>
                    <a:cs typeface="Calibri"/>
                    <a:sym typeface="Calibri"/>
                  </a:rPr>
                  <a:t>, abstracts disk</a:t>
                </a:r>
                <a:endParaRPr/>
              </a:p>
            </p:txBody>
          </p:sp>
          <p:pic>
            <p:nvPicPr>
              <p:cNvPr id="131" name="Google Shape;131;p18"/>
              <p:cNvPicPr preferRelativeResize="0"/>
              <p:nvPr/>
            </p:nvPicPr>
            <p:blipFill rotWithShape="1">
              <a:blip r:embed="rId3">
                <a:alphaModFix/>
              </a:blip>
              <a:srcRect b="29912" l="32713" r="52798" t="52618"/>
              <a:stretch/>
            </p:blipFill>
            <p:spPr>
              <a:xfrm>
                <a:off x="6401989" y="4217765"/>
                <a:ext cx="712758" cy="859363"/>
              </a:xfrm>
              <a:prstGeom prst="rect">
                <a:avLst/>
              </a:prstGeom>
              <a:noFill/>
              <a:ln>
                <a:noFill/>
              </a:ln>
            </p:spPr>
          </p:pic>
          <p:grpSp>
            <p:nvGrpSpPr>
              <p:cNvPr id="132" name="Google Shape;132;p18"/>
              <p:cNvGrpSpPr/>
              <p:nvPr/>
            </p:nvGrpSpPr>
            <p:grpSpPr>
              <a:xfrm>
                <a:off x="216956" y="3586295"/>
                <a:ext cx="8686424" cy="903878"/>
                <a:chOff x="216956" y="3586295"/>
                <a:chExt cx="8686424" cy="903878"/>
              </a:xfrm>
            </p:grpSpPr>
            <p:pic>
              <p:nvPicPr>
                <p:cNvPr id="133" name="Google Shape;133;p18"/>
                <p:cNvPicPr preferRelativeResize="0"/>
                <p:nvPr/>
              </p:nvPicPr>
              <p:blipFill rotWithShape="1">
                <a:blip r:embed="rId4">
                  <a:alphaModFix/>
                </a:blip>
                <a:srcRect b="33202" l="0" r="0" t="0"/>
                <a:stretch/>
              </p:blipFill>
              <p:spPr>
                <a:xfrm>
                  <a:off x="1520360" y="3595232"/>
                  <a:ext cx="1339434" cy="671035"/>
                </a:xfrm>
                <a:prstGeom prst="rect">
                  <a:avLst/>
                </a:prstGeom>
                <a:noFill/>
                <a:ln>
                  <a:noFill/>
                </a:ln>
              </p:spPr>
            </p:pic>
            <p:sp>
              <p:nvSpPr>
                <p:cNvPr id="134" name="Google Shape;134;p18"/>
                <p:cNvSpPr/>
                <p:nvPr/>
              </p:nvSpPr>
              <p:spPr>
                <a:xfrm>
                  <a:off x="216956" y="4185444"/>
                  <a:ext cx="993275" cy="304729"/>
                </a:xfrm>
                <a:prstGeom prst="rect">
                  <a:avLst/>
                </a:prstGeom>
                <a:solidFill>
                  <a:srgbClr val="FFD966">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5" name="Google Shape;135;p18"/>
                <p:cNvCxnSpPr>
                  <a:stCxn id="134" idx="3"/>
                  <a:endCxn id="133" idx="1"/>
                </p:cNvCxnSpPr>
                <p:nvPr/>
              </p:nvCxnSpPr>
              <p:spPr>
                <a:xfrm flipH="1" rot="10800000">
                  <a:off x="1210231" y="3930709"/>
                  <a:ext cx="310200" cy="407100"/>
                </a:xfrm>
                <a:prstGeom prst="straightConnector1">
                  <a:avLst/>
                </a:prstGeom>
                <a:noFill/>
                <a:ln cap="flat" cmpd="sng" w="9525">
                  <a:solidFill>
                    <a:srgbClr val="7F6000"/>
                  </a:solidFill>
                  <a:prstDash val="solid"/>
                  <a:miter lim="800000"/>
                  <a:headEnd len="sm" w="sm" type="none"/>
                  <a:tailEnd len="sm" w="sm" type="none"/>
                </a:ln>
              </p:spPr>
            </p:cxnSp>
            <p:pic>
              <p:nvPicPr>
                <p:cNvPr id="136" name="Google Shape;136;p18"/>
                <p:cNvPicPr preferRelativeResize="0"/>
                <p:nvPr/>
              </p:nvPicPr>
              <p:blipFill rotWithShape="1">
                <a:blip r:embed="rId4">
                  <a:alphaModFix/>
                </a:blip>
                <a:srcRect b="33202" l="0" r="0" t="0"/>
                <a:stretch/>
              </p:blipFill>
              <p:spPr>
                <a:xfrm>
                  <a:off x="4588429" y="3586295"/>
                  <a:ext cx="1339434" cy="671035"/>
                </a:xfrm>
                <a:prstGeom prst="rect">
                  <a:avLst/>
                </a:prstGeom>
                <a:noFill/>
                <a:ln>
                  <a:noFill/>
                </a:ln>
              </p:spPr>
            </p:pic>
            <p:sp>
              <p:nvSpPr>
                <p:cNvPr id="137" name="Google Shape;137;p18"/>
                <p:cNvSpPr/>
                <p:nvPr/>
              </p:nvSpPr>
              <p:spPr>
                <a:xfrm>
                  <a:off x="3285026" y="4176507"/>
                  <a:ext cx="993275" cy="304729"/>
                </a:xfrm>
                <a:prstGeom prst="rect">
                  <a:avLst/>
                </a:prstGeom>
                <a:solidFill>
                  <a:srgbClr val="FFD966">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8" name="Google Shape;138;p18"/>
                <p:cNvCxnSpPr>
                  <a:stCxn id="137" idx="3"/>
                  <a:endCxn id="136" idx="1"/>
                </p:cNvCxnSpPr>
                <p:nvPr/>
              </p:nvCxnSpPr>
              <p:spPr>
                <a:xfrm flipH="1" rot="10800000">
                  <a:off x="4278301" y="3921772"/>
                  <a:ext cx="310200" cy="407100"/>
                </a:xfrm>
                <a:prstGeom prst="straightConnector1">
                  <a:avLst/>
                </a:prstGeom>
                <a:noFill/>
                <a:ln cap="flat" cmpd="sng" w="9525">
                  <a:solidFill>
                    <a:srgbClr val="7F6000"/>
                  </a:solidFill>
                  <a:prstDash val="solid"/>
                  <a:miter lim="800000"/>
                  <a:headEnd len="sm" w="sm" type="none"/>
                  <a:tailEnd len="sm" w="sm" type="none"/>
                </a:ln>
              </p:spPr>
            </p:cxnSp>
            <p:pic>
              <p:nvPicPr>
                <p:cNvPr id="139" name="Google Shape;139;p18"/>
                <p:cNvPicPr preferRelativeResize="0"/>
                <p:nvPr/>
              </p:nvPicPr>
              <p:blipFill rotWithShape="1">
                <a:blip r:embed="rId4">
                  <a:alphaModFix/>
                </a:blip>
                <a:srcRect b="33202" l="0" r="0" t="0"/>
                <a:stretch/>
              </p:blipFill>
              <p:spPr>
                <a:xfrm>
                  <a:off x="7563946" y="3591375"/>
                  <a:ext cx="1339434" cy="671035"/>
                </a:xfrm>
                <a:prstGeom prst="rect">
                  <a:avLst/>
                </a:prstGeom>
                <a:noFill/>
                <a:ln>
                  <a:noFill/>
                </a:ln>
              </p:spPr>
            </p:pic>
            <p:sp>
              <p:nvSpPr>
                <p:cNvPr id="140" name="Google Shape;140;p18"/>
                <p:cNvSpPr/>
                <p:nvPr/>
              </p:nvSpPr>
              <p:spPr>
                <a:xfrm>
                  <a:off x="6260542" y="4181587"/>
                  <a:ext cx="993275" cy="304729"/>
                </a:xfrm>
                <a:prstGeom prst="rect">
                  <a:avLst/>
                </a:prstGeom>
                <a:solidFill>
                  <a:srgbClr val="FFD966">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1" name="Google Shape;141;p18"/>
                <p:cNvCxnSpPr>
                  <a:stCxn id="140" idx="3"/>
                  <a:endCxn id="139" idx="1"/>
                </p:cNvCxnSpPr>
                <p:nvPr/>
              </p:nvCxnSpPr>
              <p:spPr>
                <a:xfrm flipH="1" rot="10800000">
                  <a:off x="7253817" y="3926852"/>
                  <a:ext cx="310200" cy="407100"/>
                </a:xfrm>
                <a:prstGeom prst="straightConnector1">
                  <a:avLst/>
                </a:prstGeom>
                <a:noFill/>
                <a:ln cap="flat" cmpd="sng" w="9525">
                  <a:solidFill>
                    <a:srgbClr val="7F6000"/>
                  </a:solidFill>
                  <a:prstDash val="solid"/>
                  <a:miter lim="800000"/>
                  <a:headEnd len="sm" w="sm" type="none"/>
                  <a:tailEnd len="sm" w="sm" type="none"/>
                </a:ln>
              </p:spPr>
            </p:cxnSp>
          </p:grpSp>
        </p:grpSp>
        <p:grpSp>
          <p:nvGrpSpPr>
            <p:cNvPr id="142" name="Google Shape;142;p18"/>
            <p:cNvGrpSpPr/>
            <p:nvPr/>
          </p:nvGrpSpPr>
          <p:grpSpPr>
            <a:xfrm>
              <a:off x="6260541" y="4162921"/>
              <a:ext cx="2507626" cy="646718"/>
              <a:chOff x="5098445" y="4475102"/>
              <a:chExt cx="3039246" cy="783823"/>
            </a:xfrm>
          </p:grpSpPr>
          <p:pic>
            <p:nvPicPr>
              <p:cNvPr id="143" name="Google Shape;143;p18"/>
              <p:cNvPicPr preferRelativeResize="0"/>
              <p:nvPr/>
            </p:nvPicPr>
            <p:blipFill rotWithShape="1">
              <a:blip r:embed="rId5">
                <a:alphaModFix/>
              </a:blip>
              <a:srcRect b="0" l="0" r="0" t="0"/>
              <a:stretch/>
            </p:blipFill>
            <p:spPr>
              <a:xfrm>
                <a:off x="7109952" y="4475102"/>
                <a:ext cx="1027739" cy="783823"/>
              </a:xfrm>
              <a:prstGeom prst="rect">
                <a:avLst/>
              </a:prstGeom>
              <a:noFill/>
              <a:ln>
                <a:noFill/>
              </a:ln>
            </p:spPr>
          </p:pic>
          <p:sp>
            <p:nvSpPr>
              <p:cNvPr id="144" name="Google Shape;144;p18"/>
              <p:cNvSpPr/>
              <p:nvPr/>
            </p:nvSpPr>
            <p:spPr>
              <a:xfrm>
                <a:off x="5098445" y="4682348"/>
                <a:ext cx="1203852" cy="369332"/>
              </a:xfrm>
              <a:prstGeom prst="rect">
                <a:avLst/>
              </a:prstGeom>
              <a:solidFill>
                <a:srgbClr val="F4B081">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5" name="Google Shape;145;p18"/>
              <p:cNvCxnSpPr>
                <a:stCxn id="144" idx="3"/>
                <a:endCxn id="143" idx="1"/>
              </p:cNvCxnSpPr>
              <p:nvPr/>
            </p:nvCxnSpPr>
            <p:spPr>
              <a:xfrm>
                <a:off x="6302297" y="4867014"/>
                <a:ext cx="807600" cy="0"/>
              </a:xfrm>
              <a:prstGeom prst="straightConnector1">
                <a:avLst/>
              </a:prstGeom>
              <a:noFill/>
              <a:ln cap="flat" cmpd="sng" w="9525">
                <a:solidFill>
                  <a:srgbClr val="833C0B"/>
                </a:solidFill>
                <a:prstDash val="solid"/>
                <a:miter lim="800000"/>
                <a:headEnd len="sm" w="sm" type="none"/>
                <a:tailEnd len="sm" w="sm" type="none"/>
              </a:ln>
            </p:spPr>
          </p:cxnSp>
        </p:grpSp>
        <p:grpSp>
          <p:nvGrpSpPr>
            <p:cNvPr id="146" name="Google Shape;146;p18"/>
            <p:cNvGrpSpPr/>
            <p:nvPr/>
          </p:nvGrpSpPr>
          <p:grpSpPr>
            <a:xfrm>
              <a:off x="216956" y="4633565"/>
              <a:ext cx="8686424" cy="913842"/>
              <a:chOff x="216956" y="4785965"/>
              <a:chExt cx="8686424" cy="913842"/>
            </a:xfrm>
          </p:grpSpPr>
          <p:cxnSp>
            <p:nvCxnSpPr>
              <p:cNvPr id="147" name="Google Shape;147;p18"/>
              <p:cNvCxnSpPr>
                <a:stCxn id="148" idx="3"/>
                <a:endCxn id="149" idx="1"/>
              </p:cNvCxnSpPr>
              <p:nvPr/>
            </p:nvCxnSpPr>
            <p:spPr>
              <a:xfrm>
                <a:off x="1210231" y="4947266"/>
                <a:ext cx="531300" cy="417000"/>
              </a:xfrm>
              <a:prstGeom prst="straightConnector1">
                <a:avLst/>
              </a:prstGeom>
              <a:noFill/>
              <a:ln cap="flat" cmpd="sng" w="9525">
                <a:solidFill>
                  <a:srgbClr val="525252"/>
                </a:solidFill>
                <a:prstDash val="solid"/>
                <a:miter lim="800000"/>
                <a:headEnd len="sm" w="sm" type="none"/>
                <a:tailEnd len="sm" w="sm" type="none"/>
              </a:ln>
            </p:spPr>
          </p:cxnSp>
          <p:cxnSp>
            <p:nvCxnSpPr>
              <p:cNvPr id="150" name="Google Shape;150;p18"/>
              <p:cNvCxnSpPr>
                <a:stCxn id="151" idx="3"/>
                <a:endCxn id="152" idx="1"/>
              </p:cNvCxnSpPr>
              <p:nvPr/>
            </p:nvCxnSpPr>
            <p:spPr>
              <a:xfrm>
                <a:off x="4278301" y="4938329"/>
                <a:ext cx="531300" cy="417000"/>
              </a:xfrm>
              <a:prstGeom prst="straightConnector1">
                <a:avLst/>
              </a:prstGeom>
              <a:noFill/>
              <a:ln cap="flat" cmpd="sng" w="9525">
                <a:solidFill>
                  <a:srgbClr val="525252"/>
                </a:solidFill>
                <a:prstDash val="solid"/>
                <a:miter lim="800000"/>
                <a:headEnd len="sm" w="sm" type="none"/>
                <a:tailEnd len="sm" w="sm" type="none"/>
              </a:ln>
            </p:spPr>
          </p:cxnSp>
          <p:pic>
            <p:nvPicPr>
              <p:cNvPr id="149" name="Google Shape;149;p18"/>
              <p:cNvPicPr preferRelativeResize="0"/>
              <p:nvPr/>
            </p:nvPicPr>
            <p:blipFill rotWithShape="1">
              <a:blip r:embed="rId6">
                <a:alphaModFix/>
              </a:blip>
              <a:srcRect b="0" l="0" r="0" t="0"/>
              <a:stretch/>
            </p:blipFill>
            <p:spPr>
              <a:xfrm>
                <a:off x="1741402" y="5028772"/>
                <a:ext cx="1118392" cy="671035"/>
              </a:xfrm>
              <a:prstGeom prst="rect">
                <a:avLst/>
              </a:prstGeom>
              <a:noFill/>
              <a:ln>
                <a:noFill/>
              </a:ln>
            </p:spPr>
          </p:pic>
          <p:sp>
            <p:nvSpPr>
              <p:cNvPr id="148" name="Google Shape;148;p18"/>
              <p:cNvSpPr/>
              <p:nvPr/>
            </p:nvSpPr>
            <p:spPr>
              <a:xfrm>
                <a:off x="216956" y="4794902"/>
                <a:ext cx="993275" cy="304729"/>
              </a:xfrm>
              <a:prstGeom prst="rect">
                <a:avLst/>
              </a:prstGeom>
              <a:solidFill>
                <a:srgbClr val="A8D08C">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2" name="Google Shape;152;p18"/>
              <p:cNvPicPr preferRelativeResize="0"/>
              <p:nvPr/>
            </p:nvPicPr>
            <p:blipFill rotWithShape="1">
              <a:blip r:embed="rId6">
                <a:alphaModFix/>
              </a:blip>
              <a:srcRect b="0" l="0" r="0" t="0"/>
              <a:stretch/>
            </p:blipFill>
            <p:spPr>
              <a:xfrm>
                <a:off x="4809471" y="5019835"/>
                <a:ext cx="1118392" cy="671035"/>
              </a:xfrm>
              <a:prstGeom prst="rect">
                <a:avLst/>
              </a:prstGeom>
              <a:noFill/>
              <a:ln>
                <a:noFill/>
              </a:ln>
            </p:spPr>
          </p:pic>
          <p:sp>
            <p:nvSpPr>
              <p:cNvPr id="151" name="Google Shape;151;p18"/>
              <p:cNvSpPr/>
              <p:nvPr/>
            </p:nvSpPr>
            <p:spPr>
              <a:xfrm>
                <a:off x="3285026" y="4785965"/>
                <a:ext cx="993275" cy="304729"/>
              </a:xfrm>
              <a:prstGeom prst="rect">
                <a:avLst/>
              </a:prstGeom>
              <a:solidFill>
                <a:srgbClr val="A8D08C">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3" name="Google Shape;153;p18"/>
              <p:cNvPicPr preferRelativeResize="0"/>
              <p:nvPr/>
            </p:nvPicPr>
            <p:blipFill rotWithShape="1">
              <a:blip r:embed="rId6">
                <a:alphaModFix/>
              </a:blip>
              <a:srcRect b="0" l="0" r="0" t="0"/>
              <a:stretch/>
            </p:blipFill>
            <p:spPr>
              <a:xfrm>
                <a:off x="7784988" y="5024915"/>
                <a:ext cx="1118392" cy="671035"/>
              </a:xfrm>
              <a:prstGeom prst="rect">
                <a:avLst/>
              </a:prstGeom>
              <a:noFill/>
              <a:ln>
                <a:noFill/>
              </a:ln>
            </p:spPr>
          </p:pic>
          <p:sp>
            <p:nvSpPr>
              <p:cNvPr id="154" name="Google Shape;154;p18"/>
              <p:cNvSpPr/>
              <p:nvPr/>
            </p:nvSpPr>
            <p:spPr>
              <a:xfrm>
                <a:off x="6260542" y="4791045"/>
                <a:ext cx="993275" cy="304729"/>
              </a:xfrm>
              <a:prstGeom prst="rect">
                <a:avLst/>
              </a:prstGeom>
              <a:solidFill>
                <a:srgbClr val="A8D08C">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5" name="Google Shape;155;p18"/>
              <p:cNvCxnSpPr>
                <a:stCxn id="154" idx="3"/>
                <a:endCxn id="153" idx="1"/>
              </p:cNvCxnSpPr>
              <p:nvPr/>
            </p:nvCxnSpPr>
            <p:spPr>
              <a:xfrm>
                <a:off x="7253817" y="4943409"/>
                <a:ext cx="531300" cy="417000"/>
              </a:xfrm>
              <a:prstGeom prst="straightConnector1">
                <a:avLst/>
              </a:prstGeom>
              <a:noFill/>
              <a:ln cap="flat" cmpd="sng" w="9525">
                <a:solidFill>
                  <a:srgbClr val="525252"/>
                </a:solidFill>
                <a:prstDash val="solid"/>
                <a:miter lim="800000"/>
                <a:headEnd len="sm" w="sm" type="none"/>
                <a:tailEnd len="sm" w="sm" type="none"/>
              </a:ln>
            </p:spPr>
          </p:cxnSp>
        </p:grpSp>
        <p:grpSp>
          <p:nvGrpSpPr>
            <p:cNvPr id="156" name="Google Shape;156;p18"/>
            <p:cNvGrpSpPr/>
            <p:nvPr/>
          </p:nvGrpSpPr>
          <p:grpSpPr>
            <a:xfrm>
              <a:off x="216956" y="4166778"/>
              <a:ext cx="2507625" cy="646718"/>
              <a:chOff x="854669" y="4475102"/>
              <a:chExt cx="3039245" cy="783823"/>
            </a:xfrm>
          </p:grpSpPr>
          <p:pic>
            <p:nvPicPr>
              <p:cNvPr id="157" name="Google Shape;157;p18"/>
              <p:cNvPicPr preferRelativeResize="0"/>
              <p:nvPr/>
            </p:nvPicPr>
            <p:blipFill rotWithShape="1">
              <a:blip r:embed="rId5">
                <a:alphaModFix/>
              </a:blip>
              <a:srcRect b="0" l="0" r="0" t="0"/>
              <a:stretch/>
            </p:blipFill>
            <p:spPr>
              <a:xfrm>
                <a:off x="2866175" y="4475102"/>
                <a:ext cx="1027739" cy="783823"/>
              </a:xfrm>
              <a:prstGeom prst="rect">
                <a:avLst/>
              </a:prstGeom>
              <a:noFill/>
              <a:ln>
                <a:noFill/>
              </a:ln>
            </p:spPr>
          </p:pic>
          <p:sp>
            <p:nvSpPr>
              <p:cNvPr id="158" name="Google Shape;158;p18"/>
              <p:cNvSpPr/>
              <p:nvPr/>
            </p:nvSpPr>
            <p:spPr>
              <a:xfrm>
                <a:off x="854669" y="4682348"/>
                <a:ext cx="1203851" cy="369332"/>
              </a:xfrm>
              <a:prstGeom prst="rect">
                <a:avLst/>
              </a:prstGeom>
              <a:solidFill>
                <a:srgbClr val="F4B081">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9" name="Google Shape;159;p18"/>
              <p:cNvCxnSpPr>
                <a:stCxn id="158" idx="3"/>
                <a:endCxn id="157" idx="1"/>
              </p:cNvCxnSpPr>
              <p:nvPr/>
            </p:nvCxnSpPr>
            <p:spPr>
              <a:xfrm>
                <a:off x="2058520" y="4867014"/>
                <a:ext cx="807600" cy="0"/>
              </a:xfrm>
              <a:prstGeom prst="straightConnector1">
                <a:avLst/>
              </a:prstGeom>
              <a:noFill/>
              <a:ln cap="flat" cmpd="sng" w="9525">
                <a:solidFill>
                  <a:srgbClr val="833C0B"/>
                </a:solidFill>
                <a:prstDash val="solid"/>
                <a:miter lim="800000"/>
                <a:headEnd len="sm" w="sm" type="none"/>
                <a:tailEnd len="sm" w="sm" type="none"/>
              </a:ln>
            </p:spPr>
          </p:cxnSp>
        </p:grpSp>
        <p:grpSp>
          <p:nvGrpSpPr>
            <p:cNvPr id="160" name="Google Shape;160;p18"/>
            <p:cNvGrpSpPr/>
            <p:nvPr/>
          </p:nvGrpSpPr>
          <p:grpSpPr>
            <a:xfrm>
              <a:off x="3285026" y="4157841"/>
              <a:ext cx="2507625" cy="646718"/>
              <a:chOff x="5098446" y="4475102"/>
              <a:chExt cx="3039245" cy="783823"/>
            </a:xfrm>
          </p:grpSpPr>
          <p:pic>
            <p:nvPicPr>
              <p:cNvPr id="161" name="Google Shape;161;p18"/>
              <p:cNvPicPr preferRelativeResize="0"/>
              <p:nvPr/>
            </p:nvPicPr>
            <p:blipFill rotWithShape="1">
              <a:blip r:embed="rId5">
                <a:alphaModFix/>
              </a:blip>
              <a:srcRect b="0" l="0" r="0" t="0"/>
              <a:stretch/>
            </p:blipFill>
            <p:spPr>
              <a:xfrm>
                <a:off x="7109952" y="4475102"/>
                <a:ext cx="1027739" cy="783823"/>
              </a:xfrm>
              <a:prstGeom prst="rect">
                <a:avLst/>
              </a:prstGeom>
              <a:noFill/>
              <a:ln>
                <a:noFill/>
              </a:ln>
            </p:spPr>
          </p:pic>
          <p:sp>
            <p:nvSpPr>
              <p:cNvPr id="162" name="Google Shape;162;p18"/>
              <p:cNvSpPr/>
              <p:nvPr/>
            </p:nvSpPr>
            <p:spPr>
              <a:xfrm>
                <a:off x="5098446" y="4682348"/>
                <a:ext cx="1203851" cy="369332"/>
              </a:xfrm>
              <a:prstGeom prst="rect">
                <a:avLst/>
              </a:prstGeom>
              <a:solidFill>
                <a:srgbClr val="F4B081">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3" name="Google Shape;163;p18"/>
              <p:cNvCxnSpPr>
                <a:stCxn id="162" idx="3"/>
                <a:endCxn id="161" idx="1"/>
              </p:cNvCxnSpPr>
              <p:nvPr/>
            </p:nvCxnSpPr>
            <p:spPr>
              <a:xfrm>
                <a:off x="6302297" y="4867014"/>
                <a:ext cx="807600" cy="0"/>
              </a:xfrm>
              <a:prstGeom prst="straightConnector1">
                <a:avLst/>
              </a:prstGeom>
              <a:noFill/>
              <a:ln cap="flat" cmpd="sng" w="9525">
                <a:solidFill>
                  <a:srgbClr val="833C0B"/>
                </a:solidFill>
                <a:prstDash val="solid"/>
                <a:miter lim="800000"/>
                <a:headEnd len="sm" w="sm" type="none"/>
                <a:tailEnd len="sm" w="sm"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 of Hard Links</a:t>
            </a:r>
            <a:endParaRPr/>
          </a:p>
        </p:txBody>
      </p:sp>
      <p:sp>
        <p:nvSpPr>
          <p:cNvPr id="620" name="Google Shape;620;p72"/>
          <p:cNvSpPr txBox="1"/>
          <p:nvPr>
            <p:ph idx="1" type="body"/>
          </p:nvPr>
        </p:nvSpPr>
        <p:spPr>
          <a:xfrm>
            <a:off x="628650" y="4940901"/>
            <a:ext cx="7886700" cy="123606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(a) Situation prior to linking</a:t>
            </a:r>
            <a:endParaRPr/>
          </a:p>
          <a:p>
            <a:pPr indent="-228600" lvl="0" marL="228600" rtl="0" algn="l">
              <a:lnSpc>
                <a:spcPct val="90000"/>
              </a:lnSpc>
              <a:spcBef>
                <a:spcPts val="1000"/>
              </a:spcBef>
              <a:spcAft>
                <a:spcPts val="0"/>
              </a:spcAft>
              <a:buClr>
                <a:schemeClr val="dk1"/>
              </a:buClr>
              <a:buSzPct val="100000"/>
              <a:buChar char="•"/>
            </a:pPr>
            <a:r>
              <a:rPr lang="en-US"/>
              <a:t>(b) After the link is created</a:t>
            </a:r>
            <a:endParaRPr/>
          </a:p>
          <a:p>
            <a:pPr indent="-228600" lvl="0" marL="228600" rtl="0" algn="l">
              <a:lnSpc>
                <a:spcPct val="90000"/>
              </a:lnSpc>
              <a:spcBef>
                <a:spcPts val="1000"/>
              </a:spcBef>
              <a:spcAft>
                <a:spcPts val="0"/>
              </a:spcAft>
              <a:buClr>
                <a:schemeClr val="dk1"/>
              </a:buClr>
              <a:buSzPct val="100000"/>
              <a:buChar char="•"/>
            </a:pPr>
            <a:r>
              <a:rPr lang="en-US"/>
              <a:t>(c) After the original owner removes the file</a:t>
            </a:r>
            <a:endParaRPr/>
          </a:p>
        </p:txBody>
      </p:sp>
      <p:pic>
        <p:nvPicPr>
          <p:cNvPr id="621" name="Google Shape;621;p72"/>
          <p:cNvPicPr preferRelativeResize="0"/>
          <p:nvPr/>
        </p:nvPicPr>
        <p:blipFill rotWithShape="1">
          <a:blip r:embed="rId3">
            <a:alphaModFix/>
          </a:blip>
          <a:srcRect b="0" l="0" r="0" t="0"/>
          <a:stretch/>
        </p:blipFill>
        <p:spPr>
          <a:xfrm>
            <a:off x="1679662" y="1825625"/>
            <a:ext cx="5784676" cy="298034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Symbolic (Soft) Links</a:t>
            </a:r>
            <a:endParaRPr/>
          </a:p>
        </p:txBody>
      </p:sp>
      <p:sp>
        <p:nvSpPr>
          <p:cNvPr id="627" name="Google Shape;627;p7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Symbolic links</a:t>
            </a:r>
            <a:endParaRPr/>
          </a:p>
          <a:p>
            <a:pPr indent="-228600" lvl="1" marL="685800" rtl="0" algn="l">
              <a:lnSpc>
                <a:spcPct val="90000"/>
              </a:lnSpc>
              <a:spcBef>
                <a:spcPts val="500"/>
              </a:spcBef>
              <a:spcAft>
                <a:spcPts val="0"/>
              </a:spcAft>
              <a:buClr>
                <a:schemeClr val="dk1"/>
              </a:buClr>
              <a:buSzPts val="2400"/>
              <a:buChar char="•"/>
            </a:pPr>
            <a:r>
              <a:rPr lang="en-US"/>
              <a:t>A symbolic path indicates the abstract location of another file</a:t>
            </a:r>
            <a:endParaRPr/>
          </a:p>
          <a:p>
            <a:pPr indent="-228600" lvl="1" marL="685800" rtl="0" algn="l">
              <a:lnSpc>
                <a:spcPct val="90000"/>
              </a:lnSpc>
              <a:spcBef>
                <a:spcPts val="500"/>
              </a:spcBef>
              <a:spcAft>
                <a:spcPts val="0"/>
              </a:spcAft>
              <a:buClr>
                <a:schemeClr val="dk1"/>
              </a:buClr>
              <a:buSzPts val="2400"/>
              <a:buChar char="•"/>
            </a:pPr>
            <a:r>
              <a:rPr lang="en-US"/>
              <a:t>Indicated by file attribute (special “sym link” bit set)</a:t>
            </a:r>
            <a:endParaRPr/>
          </a:p>
          <a:p>
            <a:pPr indent="-228600" lvl="1" marL="685800" rtl="0" algn="l">
              <a:lnSpc>
                <a:spcPct val="90000"/>
              </a:lnSpc>
              <a:spcBef>
                <a:spcPts val="500"/>
              </a:spcBef>
              <a:spcAft>
                <a:spcPts val="0"/>
              </a:spcAft>
              <a:buClr>
                <a:schemeClr val="dk1"/>
              </a:buClr>
              <a:buSzPts val="2400"/>
              <a:buChar char="•"/>
            </a:pPr>
            <a:r>
              <a:rPr lang="en-US"/>
              <a:t>During name interpretation, symbolic link is read and interposed into name</a:t>
            </a:r>
            <a:endParaRPr/>
          </a:p>
        </p:txBody>
      </p:sp>
      <p:pic>
        <p:nvPicPr>
          <p:cNvPr id="628" name="Google Shape;628;p73"/>
          <p:cNvPicPr preferRelativeResize="0"/>
          <p:nvPr/>
        </p:nvPicPr>
        <p:blipFill rotWithShape="1">
          <a:blip r:embed="rId3">
            <a:alphaModFix/>
          </a:blip>
          <a:srcRect b="0" l="0" r="0" t="0"/>
          <a:stretch/>
        </p:blipFill>
        <p:spPr>
          <a:xfrm>
            <a:off x="2302752" y="4616972"/>
            <a:ext cx="4089043" cy="116556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of Symbolic Links</a:t>
            </a:r>
            <a:endParaRPr/>
          </a:p>
        </p:txBody>
      </p:sp>
      <p:sp>
        <p:nvSpPr>
          <p:cNvPr id="634" name="Google Shape;634;p7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 ln -s /path/to/file1.txt /path/to/file2.txt</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Above command will create a symbolic link to file1.txt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 of Sharing by</a:t>
            </a:r>
            <a:br>
              <a:rPr lang="en-US"/>
            </a:br>
            <a:r>
              <a:rPr lang="en-US"/>
              <a:t>Symbolic Links</a:t>
            </a:r>
            <a:endParaRPr/>
          </a:p>
        </p:txBody>
      </p:sp>
      <p:sp>
        <p:nvSpPr>
          <p:cNvPr id="640" name="Google Shape;640;p7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Only the original file actually links to the i-node</a:t>
            </a:r>
            <a:endParaRPr/>
          </a:p>
          <a:p>
            <a:pPr indent="-228600" lvl="0" marL="228600" rtl="0" algn="l">
              <a:lnSpc>
                <a:spcPct val="90000"/>
              </a:lnSpc>
              <a:spcBef>
                <a:spcPts val="1000"/>
              </a:spcBef>
              <a:spcAft>
                <a:spcPts val="0"/>
              </a:spcAft>
              <a:buClr>
                <a:schemeClr val="dk1"/>
              </a:buClr>
              <a:buSzPts val="2800"/>
              <a:buChar char="•"/>
            </a:pPr>
            <a:r>
              <a:rPr lang="en-US"/>
              <a:t>Symbolic links only link to path names, not i-nodes</a:t>
            </a:r>
            <a:endParaRPr/>
          </a:p>
          <a:p>
            <a:pPr indent="-228600" lvl="0" marL="228600" rtl="0" algn="l">
              <a:lnSpc>
                <a:spcPct val="90000"/>
              </a:lnSpc>
              <a:spcBef>
                <a:spcPts val="1000"/>
              </a:spcBef>
              <a:spcAft>
                <a:spcPts val="0"/>
              </a:spcAft>
              <a:buClr>
                <a:schemeClr val="dk1"/>
              </a:buClr>
              <a:buSzPts val="2800"/>
              <a:buChar char="•"/>
            </a:pPr>
            <a:r>
              <a:rPr lang="en-US"/>
              <a:t>When the owner removes the file, the link points to non-existent pathname</a:t>
            </a:r>
            <a:endParaRPr/>
          </a:p>
          <a:p>
            <a:pPr indent="-228600" lvl="0" marL="228600" rtl="0" algn="l">
              <a:lnSpc>
                <a:spcPct val="90000"/>
              </a:lnSpc>
              <a:spcBef>
                <a:spcPts val="1000"/>
              </a:spcBef>
              <a:spcAft>
                <a:spcPts val="0"/>
              </a:spcAft>
              <a:buClr>
                <a:schemeClr val="dk1"/>
              </a:buClr>
              <a:buSzPts val="2800"/>
              <a:buChar char="•"/>
            </a:pPr>
            <a:r>
              <a:rPr lang="en-US"/>
              <a:t>Disadvantage → Extra overhead to parse symbolic links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Hard vs Soft Links</a:t>
            </a:r>
            <a:endParaRPr/>
          </a:p>
        </p:txBody>
      </p:sp>
      <p:pic>
        <p:nvPicPr>
          <p:cNvPr id="646" name="Google Shape;646;p76"/>
          <p:cNvPicPr preferRelativeResize="0"/>
          <p:nvPr/>
        </p:nvPicPr>
        <p:blipFill>
          <a:blip r:embed="rId3">
            <a:alphaModFix/>
          </a:blip>
          <a:stretch>
            <a:fillRect/>
          </a:stretch>
        </p:blipFill>
        <p:spPr>
          <a:xfrm>
            <a:off x="1432400" y="1442875"/>
            <a:ext cx="5488914" cy="4802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7"/>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Virtual File System</a:t>
            </a:r>
            <a:endParaRPr/>
          </a:p>
        </p:txBody>
      </p:sp>
      <p:sp>
        <p:nvSpPr>
          <p:cNvPr id="652" name="Google Shape;652;p77"/>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Virtual File System (1)</a:t>
            </a:r>
            <a:endParaRPr/>
          </a:p>
        </p:txBody>
      </p:sp>
      <p:sp>
        <p:nvSpPr>
          <p:cNvPr id="658" name="Google Shape;658;p7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Many different file systems are in use</a:t>
            </a:r>
            <a:endParaRPr/>
          </a:p>
          <a:p>
            <a:pPr indent="-228600" lvl="1" marL="685800" rtl="0" algn="l">
              <a:lnSpc>
                <a:spcPct val="90000"/>
              </a:lnSpc>
              <a:spcBef>
                <a:spcPts val="500"/>
              </a:spcBef>
              <a:spcAft>
                <a:spcPts val="0"/>
              </a:spcAft>
              <a:buClr>
                <a:schemeClr val="dk1"/>
              </a:buClr>
              <a:buSzPts val="2400"/>
              <a:buChar char="•"/>
            </a:pPr>
            <a:r>
              <a:rPr lang="en-US"/>
              <a:t>Even on the same computer</a:t>
            </a:r>
            <a:endParaRPr/>
          </a:p>
          <a:p>
            <a:pPr indent="-228600" lvl="1" marL="685800" rtl="0" algn="l">
              <a:lnSpc>
                <a:spcPct val="90000"/>
              </a:lnSpc>
              <a:spcBef>
                <a:spcPts val="500"/>
              </a:spcBef>
              <a:spcAft>
                <a:spcPts val="0"/>
              </a:spcAft>
              <a:buClr>
                <a:schemeClr val="dk1"/>
              </a:buClr>
              <a:buSzPts val="2400"/>
              <a:buChar char="•"/>
            </a:pPr>
            <a:r>
              <a:rPr lang="en-US"/>
              <a:t>Even under the same operating system</a:t>
            </a:r>
            <a:endParaRPr/>
          </a:p>
          <a:p>
            <a:pPr indent="-228600" lvl="1" marL="685800" rtl="0" algn="l">
              <a:lnSpc>
                <a:spcPct val="90000"/>
              </a:lnSpc>
              <a:spcBef>
                <a:spcPts val="500"/>
              </a:spcBef>
              <a:spcAft>
                <a:spcPts val="0"/>
              </a:spcAft>
              <a:buClr>
                <a:schemeClr val="dk1"/>
              </a:buClr>
              <a:buSzPts val="2400"/>
              <a:buChar char="•"/>
            </a:pPr>
            <a:r>
              <a:rPr lang="en-US"/>
              <a:t>Example, Linux’s ext3 + USB’s FAT32 + CDROM’s iso9660</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From the user’s point of view </a:t>
            </a:r>
            <a:endParaRPr/>
          </a:p>
          <a:p>
            <a:pPr indent="-228600" lvl="1" marL="685800" rtl="0" algn="l">
              <a:lnSpc>
                <a:spcPct val="90000"/>
              </a:lnSpc>
              <a:spcBef>
                <a:spcPts val="500"/>
              </a:spcBef>
              <a:spcAft>
                <a:spcPts val="0"/>
              </a:spcAft>
              <a:buClr>
                <a:schemeClr val="dk1"/>
              </a:buClr>
              <a:buSzPts val="2400"/>
              <a:buChar char="•"/>
            </a:pPr>
            <a:r>
              <a:rPr lang="en-US"/>
              <a:t>There is a single file-system hierarchy</a:t>
            </a:r>
            <a:endParaRPr/>
          </a:p>
          <a:p>
            <a:pPr indent="-228600" lvl="1" marL="685800" rtl="0" algn="l">
              <a:lnSpc>
                <a:spcPct val="90000"/>
              </a:lnSpc>
              <a:spcBef>
                <a:spcPts val="500"/>
              </a:spcBef>
              <a:spcAft>
                <a:spcPts val="0"/>
              </a:spcAft>
              <a:buClr>
                <a:schemeClr val="dk1"/>
              </a:buClr>
              <a:buSzPts val="2400"/>
              <a:buChar char="•"/>
            </a:pPr>
            <a:r>
              <a:rPr lang="en-US"/>
              <a:t>Which encompasses multiple (incompatible) file systems</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UNIX uses a virtual file system (VFS)</a:t>
            </a:r>
            <a:endParaRPr/>
          </a:p>
          <a:p>
            <a:pPr indent="-228600" lvl="1" marL="685800" rtl="0" algn="l">
              <a:lnSpc>
                <a:spcPct val="90000"/>
              </a:lnSpc>
              <a:spcBef>
                <a:spcPts val="500"/>
              </a:spcBef>
              <a:spcAft>
                <a:spcPts val="0"/>
              </a:spcAft>
              <a:buClr>
                <a:schemeClr val="dk1"/>
              </a:buClr>
              <a:buSzPts val="2400"/>
              <a:buChar char="•"/>
            </a:pPr>
            <a:r>
              <a:rPr lang="en-US"/>
              <a:t>Integrates multiple file system into a single structure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Virtual File System (2)</a:t>
            </a:r>
            <a:endParaRPr/>
          </a:p>
        </p:txBody>
      </p:sp>
      <p:sp>
        <p:nvSpPr>
          <p:cNvPr id="665" name="Google Shape;665;p7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666" name="Google Shape;666;p79"/>
          <p:cNvPicPr preferRelativeResize="0"/>
          <p:nvPr/>
        </p:nvPicPr>
        <p:blipFill rotWithShape="1">
          <a:blip r:embed="rId3">
            <a:alphaModFix/>
          </a:blip>
          <a:srcRect b="0" l="0" r="0" t="0"/>
          <a:stretch/>
        </p:blipFill>
        <p:spPr>
          <a:xfrm>
            <a:off x="1047632" y="1675453"/>
            <a:ext cx="7042774" cy="3507094"/>
          </a:xfrm>
          <a:prstGeom prst="rect">
            <a:avLst/>
          </a:prstGeom>
          <a:noFill/>
          <a:ln>
            <a:noFill/>
          </a:ln>
        </p:spPr>
      </p:pic>
      <p:sp>
        <p:nvSpPr>
          <p:cNvPr id="667" name="Google Shape;667;p79"/>
          <p:cNvSpPr/>
          <p:nvPr/>
        </p:nvSpPr>
        <p:spPr>
          <a:xfrm>
            <a:off x="628648" y="5932609"/>
            <a:ext cx="78867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Position of the virtual file system. (Figure 4-18.)</a:t>
            </a:r>
            <a:endParaRPr sz="1800">
              <a:solidFill>
                <a:schemeClr val="dk1"/>
              </a:solidFill>
              <a:latin typeface="Calibri"/>
              <a:ea typeface="Calibri"/>
              <a:cs typeface="Calibri"/>
              <a:sym typeface="Calibri"/>
            </a:endParaRPr>
          </a:p>
        </p:txBody>
      </p:sp>
      <p:sp>
        <p:nvSpPr>
          <p:cNvPr id="668" name="Google Shape;668;p79"/>
          <p:cNvSpPr txBox="1"/>
          <p:nvPr/>
        </p:nvSpPr>
        <p:spPr>
          <a:xfrm rot="5400000">
            <a:off x="7356006" y="3564494"/>
            <a:ext cx="18381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Operating System</a:t>
            </a:r>
            <a:endParaRPr/>
          </a:p>
        </p:txBody>
      </p:sp>
      <p:sp>
        <p:nvSpPr>
          <p:cNvPr id="669" name="Google Shape;669;p79"/>
          <p:cNvSpPr/>
          <p:nvPr/>
        </p:nvSpPr>
        <p:spPr>
          <a:xfrm>
            <a:off x="2758440" y="5232676"/>
            <a:ext cx="601980" cy="521017"/>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p79"/>
          <p:cNvSpPr/>
          <p:nvPr/>
        </p:nvSpPr>
        <p:spPr>
          <a:xfrm>
            <a:off x="4198620" y="5232676"/>
            <a:ext cx="601980" cy="521017"/>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 name="Google Shape;671;p79"/>
          <p:cNvSpPr/>
          <p:nvPr/>
        </p:nvSpPr>
        <p:spPr>
          <a:xfrm>
            <a:off x="5692140" y="5232676"/>
            <a:ext cx="601980" cy="521017"/>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 name="Google Shape;672;p79"/>
          <p:cNvSpPr txBox="1"/>
          <p:nvPr/>
        </p:nvSpPr>
        <p:spPr>
          <a:xfrm>
            <a:off x="6989491" y="5274147"/>
            <a:ext cx="1525857" cy="531428"/>
          </a:xfrm>
          <a:prstGeom prst="rect">
            <a:avLst/>
          </a:prstGeom>
          <a:noFill/>
          <a:ln>
            <a:noFill/>
          </a:ln>
        </p:spPr>
        <p:txBody>
          <a:bodyPr anchorCtr="0" anchor="t" bIns="45700" lIns="91425" spcFirstLastPara="1" rIns="91425" wrap="square" tIns="45700">
            <a:spAutoFit/>
          </a:bodyPr>
          <a:lstStyle/>
          <a:p>
            <a:pPr indent="0" lvl="0" marL="0" marR="0" rtl="0" algn="l">
              <a:lnSpc>
                <a:spcPct val="78000"/>
              </a:lnSpc>
              <a:spcBef>
                <a:spcPts val="0"/>
              </a:spcBef>
              <a:spcAft>
                <a:spcPts val="0"/>
              </a:spcAft>
              <a:buNone/>
            </a:pPr>
            <a:r>
              <a:rPr lang="en-US" sz="1800">
                <a:solidFill>
                  <a:schemeClr val="dk1"/>
                </a:solidFill>
                <a:latin typeface="Calibri"/>
                <a:ea typeface="Calibri"/>
                <a:cs typeface="Calibri"/>
                <a:sym typeface="Calibri"/>
              </a:rPr>
              <a:t>Different disks or partitions</a:t>
            </a:r>
            <a:endParaRPr/>
          </a:p>
        </p:txBody>
      </p:sp>
      <p:sp>
        <p:nvSpPr>
          <p:cNvPr id="673" name="Google Shape;673;p79"/>
          <p:cNvSpPr txBox="1"/>
          <p:nvPr/>
        </p:nvSpPr>
        <p:spPr>
          <a:xfrm>
            <a:off x="979988" y="4304910"/>
            <a:ext cx="7370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driver</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Virtual File System (3)</a:t>
            </a:r>
            <a:endParaRPr/>
          </a:p>
        </p:txBody>
      </p:sp>
      <p:sp>
        <p:nvSpPr>
          <p:cNvPr id="679" name="Google Shape;679;p8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All system calls related to files are directed to VFS</a:t>
            </a:r>
            <a:endParaRPr/>
          </a:p>
          <a:p>
            <a:pPr indent="-228600" lvl="1" marL="685800" rtl="0" algn="l">
              <a:lnSpc>
                <a:spcPct val="90000"/>
              </a:lnSpc>
              <a:spcBef>
                <a:spcPts val="500"/>
              </a:spcBef>
              <a:spcAft>
                <a:spcPts val="0"/>
              </a:spcAft>
              <a:buClr>
                <a:schemeClr val="dk1"/>
              </a:buClr>
              <a:buSzPts val="2400"/>
              <a:buChar char="•"/>
            </a:pPr>
            <a:r>
              <a:rPr lang="en-US"/>
              <a:t>Using standard POSIX calls</a:t>
            </a:r>
            <a:endParaRPr/>
          </a:p>
          <a:p>
            <a:pPr indent="-228600" lvl="1" marL="685800" rtl="0" algn="l">
              <a:lnSpc>
                <a:spcPct val="90000"/>
              </a:lnSpc>
              <a:spcBef>
                <a:spcPts val="500"/>
              </a:spcBef>
              <a:spcAft>
                <a:spcPts val="0"/>
              </a:spcAft>
              <a:buClr>
                <a:schemeClr val="dk1"/>
              </a:buClr>
              <a:buSzPts val="2400"/>
              <a:buChar char="•"/>
            </a:pPr>
            <a:r>
              <a:rPr lang="en-US"/>
              <a:t>Upper interface</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The lower interface “VFS Interface”</a:t>
            </a:r>
            <a:endParaRPr/>
          </a:p>
          <a:p>
            <a:pPr indent="-228600" lvl="1" marL="685800" rtl="0" algn="l">
              <a:lnSpc>
                <a:spcPct val="90000"/>
              </a:lnSpc>
              <a:spcBef>
                <a:spcPts val="500"/>
              </a:spcBef>
              <a:spcAft>
                <a:spcPts val="0"/>
              </a:spcAft>
              <a:buClr>
                <a:schemeClr val="dk1"/>
              </a:buClr>
              <a:buSzPts val="2400"/>
              <a:buChar char="•"/>
            </a:pPr>
            <a:r>
              <a:rPr lang="en-US"/>
              <a:t>Calls into file system code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Internally, a VFS is object oriented, key abstractions</a:t>
            </a:r>
            <a:endParaRPr/>
          </a:p>
          <a:p>
            <a:pPr indent="-228600" lvl="1" marL="685800" rtl="0" algn="l">
              <a:lnSpc>
                <a:spcPct val="90000"/>
              </a:lnSpc>
              <a:spcBef>
                <a:spcPts val="500"/>
              </a:spcBef>
              <a:spcAft>
                <a:spcPts val="0"/>
              </a:spcAft>
              <a:buClr>
                <a:schemeClr val="dk1"/>
              </a:buClr>
              <a:buSzPts val="2400"/>
              <a:buChar char="•"/>
            </a:pPr>
            <a:r>
              <a:rPr lang="en-US"/>
              <a:t>Superblock (file system)</a:t>
            </a:r>
            <a:endParaRPr/>
          </a:p>
          <a:p>
            <a:pPr indent="-228600" lvl="1" marL="685800" rtl="0" algn="l">
              <a:lnSpc>
                <a:spcPct val="90000"/>
              </a:lnSpc>
              <a:spcBef>
                <a:spcPts val="500"/>
              </a:spcBef>
              <a:spcAft>
                <a:spcPts val="0"/>
              </a:spcAft>
              <a:buClr>
                <a:schemeClr val="dk1"/>
              </a:buClr>
              <a:buSzPts val="2400"/>
              <a:buChar char="•"/>
            </a:pPr>
            <a:r>
              <a:rPr lang="en-US"/>
              <a:t>v-node (file)</a:t>
            </a:r>
            <a:endParaRPr/>
          </a:p>
          <a:p>
            <a:pPr indent="-228600" lvl="1" marL="685800" rtl="0" algn="l">
              <a:lnSpc>
                <a:spcPct val="90000"/>
              </a:lnSpc>
              <a:spcBef>
                <a:spcPts val="500"/>
              </a:spcBef>
              <a:spcAft>
                <a:spcPts val="0"/>
              </a:spcAft>
              <a:buClr>
                <a:schemeClr val="dk1"/>
              </a:buClr>
              <a:buSzPts val="2400"/>
              <a:buChar char="•"/>
            </a:pPr>
            <a:r>
              <a:rPr lang="en-US"/>
              <a:t>Directory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3" name="Shape 683"/>
        <p:cNvGrpSpPr/>
        <p:nvPr/>
      </p:nvGrpSpPr>
      <p:grpSpPr>
        <a:xfrm>
          <a:off x="0" y="0"/>
          <a:ext cx="0" cy="0"/>
          <a:chOff x="0" y="0"/>
          <a:chExt cx="0" cy="0"/>
        </a:xfrm>
      </p:grpSpPr>
      <p:sp>
        <p:nvSpPr>
          <p:cNvPr id="684" name="Google Shape;684;p81"/>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File-Control Blocks</a:t>
            </a:r>
            <a:endParaRPr/>
          </a:p>
        </p:txBody>
      </p:sp>
      <p:sp>
        <p:nvSpPr>
          <p:cNvPr id="685" name="Google Shape;685;p81"/>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logical </a:t>
            </a:r>
            <a:r>
              <a:rPr b="1" lang="en-US"/>
              <a:t>file system subsystem</a:t>
            </a:r>
            <a:r>
              <a:rPr lang="en-US"/>
              <a:t> maintains structures consisting of</a:t>
            </a:r>
            <a:endParaRPr/>
          </a:p>
          <a:p>
            <a:pPr indent="-228600" lvl="1" marL="685800" rtl="0" algn="l">
              <a:lnSpc>
                <a:spcPct val="90000"/>
              </a:lnSpc>
              <a:spcBef>
                <a:spcPts val="500"/>
              </a:spcBef>
              <a:spcAft>
                <a:spcPts val="0"/>
              </a:spcAft>
              <a:buClr>
                <a:schemeClr val="dk1"/>
              </a:buClr>
              <a:buSzPts val="2400"/>
              <a:buChar char="•"/>
            </a:pPr>
            <a:r>
              <a:rPr lang="en-US"/>
              <a:t>Information about a file – </a:t>
            </a:r>
            <a:r>
              <a:rPr b="1" lang="en-US"/>
              <a:t>file-control block </a:t>
            </a:r>
            <a:r>
              <a:rPr lang="en-US"/>
              <a:t>(FCB)</a:t>
            </a:r>
            <a:endParaRPr/>
          </a:p>
        </p:txBody>
      </p:sp>
      <p:pic>
        <p:nvPicPr>
          <p:cNvPr id="686" name="Google Shape;686;p81"/>
          <p:cNvPicPr preferRelativeResize="0"/>
          <p:nvPr/>
        </p:nvPicPr>
        <p:blipFill rotWithShape="1">
          <a:blip r:embed="rId3">
            <a:alphaModFix/>
          </a:blip>
          <a:srcRect b="0" l="0" r="0" t="0"/>
          <a:stretch/>
        </p:blipFill>
        <p:spPr>
          <a:xfrm>
            <a:off x="2825793" y="3429000"/>
            <a:ext cx="3492414" cy="2284919"/>
          </a:xfrm>
          <a:prstGeom prst="rect">
            <a:avLst/>
          </a:prstGeom>
          <a:noFill/>
          <a:ln>
            <a:noFill/>
          </a:ln>
        </p:spPr>
      </p:pic>
      <p:sp>
        <p:nvSpPr>
          <p:cNvPr id="687" name="Google Shape;687;p81"/>
          <p:cNvSpPr/>
          <p:nvPr/>
        </p:nvSpPr>
        <p:spPr>
          <a:xfrm>
            <a:off x="3749459" y="5854487"/>
            <a:ext cx="1653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Simplified FCB</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File Abstraction</a:t>
            </a:r>
            <a:endParaRPr/>
          </a:p>
        </p:txBody>
      </p:sp>
      <p:sp>
        <p:nvSpPr>
          <p:cNvPr id="170" name="Google Shape;170;p1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A file is an abstraction</a:t>
            </a:r>
            <a:endParaRPr/>
          </a:p>
          <a:p>
            <a:pPr indent="-228600" lvl="1" marL="685800" rtl="0" algn="l">
              <a:lnSpc>
                <a:spcPct val="90000"/>
              </a:lnSpc>
              <a:spcBef>
                <a:spcPts val="500"/>
              </a:spcBef>
              <a:spcAft>
                <a:spcPts val="0"/>
              </a:spcAft>
              <a:buClr>
                <a:schemeClr val="dk1"/>
              </a:buClr>
              <a:buSzPts val="2400"/>
              <a:buChar char="•"/>
            </a:pPr>
            <a:r>
              <a:rPr lang="en-US"/>
              <a:t>The OS abstracts away the concept of disk to offer files</a:t>
            </a:r>
            <a:endParaRPr/>
          </a:p>
          <a:p>
            <a:pPr indent="-228600" lvl="1" marL="685800" rtl="0" algn="l">
              <a:lnSpc>
                <a:spcPct val="90000"/>
              </a:lnSpc>
              <a:spcBef>
                <a:spcPts val="500"/>
              </a:spcBef>
              <a:spcAft>
                <a:spcPts val="0"/>
              </a:spcAft>
              <a:buClr>
                <a:schemeClr val="dk1"/>
              </a:buClr>
              <a:buSzPts val="2400"/>
              <a:buChar char="•"/>
            </a:pPr>
            <a:r>
              <a:rPr lang="en-US"/>
              <a:t>Shield the user from the details about storage</a:t>
            </a:r>
            <a:endParaRPr/>
          </a:p>
          <a:p>
            <a:pPr indent="-114300" lvl="8" marL="3886200" rtl="0" algn="l">
              <a:lnSpc>
                <a:spcPct val="90000"/>
              </a:lnSpc>
              <a:spcBef>
                <a:spcPts val="500"/>
              </a:spcBef>
              <a:spcAft>
                <a:spcPts val="0"/>
              </a:spcAft>
              <a:buClr>
                <a:schemeClr val="dk1"/>
              </a:buClr>
              <a:buSzPts val="1800"/>
              <a:buNone/>
            </a:pPr>
            <a:r>
              <a:t/>
            </a:r>
            <a:endParaRPr/>
          </a:p>
          <a:p>
            <a:pPr indent="-228600" lvl="0" marL="228600" rtl="0" algn="l">
              <a:lnSpc>
                <a:spcPct val="90000"/>
              </a:lnSpc>
              <a:spcBef>
                <a:spcPts val="1000"/>
              </a:spcBef>
              <a:spcAft>
                <a:spcPts val="0"/>
              </a:spcAft>
              <a:buClr>
                <a:schemeClr val="dk1"/>
              </a:buClr>
              <a:buSzPts val="2800"/>
              <a:buChar char="•"/>
            </a:pPr>
            <a:r>
              <a:rPr lang="en-US"/>
              <a:t>Logical units of information created by processes</a:t>
            </a:r>
            <a:endParaRPr/>
          </a:p>
          <a:p>
            <a:pPr indent="-228600" lvl="0" marL="228600" rtl="0" algn="l">
              <a:lnSpc>
                <a:spcPct val="90000"/>
              </a:lnSpc>
              <a:spcBef>
                <a:spcPts val="1000"/>
              </a:spcBef>
              <a:spcAft>
                <a:spcPts val="0"/>
              </a:spcAft>
              <a:buClr>
                <a:schemeClr val="dk1"/>
              </a:buClr>
              <a:buSzPts val="2800"/>
              <a:buChar char="•"/>
            </a:pPr>
            <a:r>
              <a:rPr lang="en-US"/>
              <a:t>A disk contains thousands or even millions of them</a:t>
            </a:r>
            <a:endParaRPr/>
          </a:p>
          <a:p>
            <a:pPr indent="-228600" lvl="1" marL="685800" rtl="0" algn="l">
              <a:lnSpc>
                <a:spcPct val="90000"/>
              </a:lnSpc>
              <a:spcBef>
                <a:spcPts val="500"/>
              </a:spcBef>
              <a:spcAft>
                <a:spcPts val="0"/>
              </a:spcAft>
              <a:buClr>
                <a:schemeClr val="dk1"/>
              </a:buClr>
              <a:buSzPts val="2400"/>
              <a:buChar char="•"/>
            </a:pPr>
            <a:r>
              <a:rPr lang="en-US"/>
              <a:t>Each one independent of the others</a:t>
            </a:r>
            <a:endParaRPr/>
          </a:p>
          <a:p>
            <a:pPr indent="-114300" lvl="8" marL="3886200" rtl="0" algn="l">
              <a:lnSpc>
                <a:spcPct val="90000"/>
              </a:lnSpc>
              <a:spcBef>
                <a:spcPts val="500"/>
              </a:spcBef>
              <a:spcAft>
                <a:spcPts val="0"/>
              </a:spcAft>
              <a:buClr>
                <a:schemeClr val="dk1"/>
              </a:buClr>
              <a:buSzPts val="1800"/>
              <a:buNone/>
            </a:pPr>
            <a:r>
              <a:t/>
            </a:r>
            <a:endParaRPr/>
          </a:p>
          <a:p>
            <a:pPr indent="-228600" lvl="0" marL="228600" rtl="0" algn="l">
              <a:lnSpc>
                <a:spcPct val="90000"/>
              </a:lnSpc>
              <a:spcBef>
                <a:spcPts val="1000"/>
              </a:spcBef>
              <a:spcAft>
                <a:spcPts val="0"/>
              </a:spcAft>
              <a:buClr>
                <a:schemeClr val="dk1"/>
              </a:buClr>
              <a:buSzPts val="2800"/>
              <a:buChar char="•"/>
            </a:pPr>
            <a:r>
              <a:rPr lang="en-US"/>
              <a:t>Files are managed by the operating system</a:t>
            </a:r>
            <a:endParaRPr/>
          </a:p>
          <a:p>
            <a:pPr indent="-228600" lvl="1" marL="685800" rtl="0" algn="l">
              <a:lnSpc>
                <a:spcPct val="90000"/>
              </a:lnSpc>
              <a:spcBef>
                <a:spcPts val="500"/>
              </a:spcBef>
              <a:spcAft>
                <a:spcPts val="0"/>
              </a:spcAft>
              <a:buClr>
                <a:schemeClr val="dk1"/>
              </a:buClr>
              <a:buSzPts val="2400"/>
              <a:buChar char="•"/>
            </a:pPr>
            <a:r>
              <a:rPr lang="en-US"/>
              <a:t>The</a:t>
            </a:r>
            <a:r>
              <a:rPr b="1" lang="en-US"/>
              <a:t> file system </a:t>
            </a:r>
            <a:r>
              <a:rPr lang="en-US"/>
              <a:t>is the subsystem that deal with this subject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1" name="Shape 691"/>
        <p:cNvGrpSpPr/>
        <p:nvPr/>
      </p:nvGrpSpPr>
      <p:grpSpPr>
        <a:xfrm>
          <a:off x="0" y="0"/>
          <a:ext cx="0" cy="0"/>
          <a:chOff x="0" y="0"/>
          <a:chExt cx="0" cy="0"/>
        </a:xfrm>
      </p:grpSpPr>
      <p:pic>
        <p:nvPicPr>
          <p:cNvPr id="692" name="Google Shape;692;p82"/>
          <p:cNvPicPr preferRelativeResize="0"/>
          <p:nvPr/>
        </p:nvPicPr>
        <p:blipFill rotWithShape="1">
          <a:blip r:embed="rId3">
            <a:alphaModFix/>
          </a:blip>
          <a:srcRect b="43715" l="12624" r="16170" t="15663"/>
          <a:stretch/>
        </p:blipFill>
        <p:spPr>
          <a:xfrm>
            <a:off x="1876424" y="1781175"/>
            <a:ext cx="5448302" cy="2333626"/>
          </a:xfrm>
          <a:prstGeom prst="rect">
            <a:avLst/>
          </a:prstGeom>
          <a:noFill/>
          <a:ln>
            <a:noFill/>
          </a:ln>
        </p:spPr>
      </p:pic>
      <p:sp>
        <p:nvSpPr>
          <p:cNvPr id="693" name="Google Shape;693;p82"/>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System Subsystem Internals</a:t>
            </a:r>
            <a:endParaRPr/>
          </a:p>
        </p:txBody>
      </p:sp>
      <p:sp>
        <p:nvSpPr>
          <p:cNvPr id="694" name="Google Shape;694;p82"/>
          <p:cNvSpPr/>
          <p:nvPr/>
        </p:nvSpPr>
        <p:spPr>
          <a:xfrm>
            <a:off x="628650" y="6169708"/>
            <a:ext cx="7886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Operations performed when reading the file after opening</a:t>
            </a:r>
            <a:endParaRPr sz="1800">
              <a:solidFill>
                <a:schemeClr val="dk1"/>
              </a:solidFill>
              <a:latin typeface="Calibri"/>
              <a:ea typeface="Calibri"/>
              <a:cs typeface="Calibri"/>
              <a:sym typeface="Calibri"/>
            </a:endParaRPr>
          </a:p>
        </p:txBody>
      </p:sp>
      <p:sp>
        <p:nvSpPr>
          <p:cNvPr id="695" name="Google Shape;695;p82"/>
          <p:cNvSpPr txBox="1"/>
          <p:nvPr/>
        </p:nvSpPr>
        <p:spPr>
          <a:xfrm>
            <a:off x="6048375" y="2991166"/>
            <a:ext cx="1029300" cy="192300"/>
          </a:xfrm>
          <a:prstGeom prst="rect">
            <a:avLst/>
          </a:prstGeom>
          <a:solidFill>
            <a:srgbClr val="C8EAFB"/>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50">
                <a:solidFill>
                  <a:schemeClr val="dk1"/>
                </a:solidFill>
                <a:latin typeface="Calibri"/>
                <a:ea typeface="Calibri"/>
                <a:cs typeface="Calibri"/>
                <a:sym typeface="Calibri"/>
              </a:rPr>
              <a:t>metadata           </a:t>
            </a:r>
            <a:endParaRPr/>
          </a:p>
        </p:txBody>
      </p:sp>
      <p:grpSp>
        <p:nvGrpSpPr>
          <p:cNvPr id="696" name="Google Shape;696;p82"/>
          <p:cNvGrpSpPr/>
          <p:nvPr/>
        </p:nvGrpSpPr>
        <p:grpSpPr>
          <a:xfrm>
            <a:off x="1876424" y="4114800"/>
            <a:ext cx="5448301" cy="2054908"/>
            <a:chOff x="1876424" y="4114800"/>
            <a:chExt cx="5448301" cy="2054908"/>
          </a:xfrm>
        </p:grpSpPr>
        <p:pic>
          <p:nvPicPr>
            <p:cNvPr id="697" name="Google Shape;697;p82"/>
            <p:cNvPicPr preferRelativeResize="0"/>
            <p:nvPr/>
          </p:nvPicPr>
          <p:blipFill rotWithShape="1">
            <a:blip r:embed="rId4">
              <a:alphaModFix/>
            </a:blip>
            <a:srcRect b="7947" l="12624" r="16170" t="56282"/>
            <a:stretch/>
          </p:blipFill>
          <p:spPr>
            <a:xfrm>
              <a:off x="1876424" y="4114800"/>
              <a:ext cx="5448301" cy="2054908"/>
            </a:xfrm>
            <a:prstGeom prst="rect">
              <a:avLst/>
            </a:prstGeom>
            <a:noFill/>
            <a:ln>
              <a:noFill/>
            </a:ln>
          </p:spPr>
        </p:pic>
        <p:sp>
          <p:nvSpPr>
            <p:cNvPr id="698" name="Google Shape;698;p82"/>
            <p:cNvSpPr txBox="1"/>
            <p:nvPr/>
          </p:nvSpPr>
          <p:spPr>
            <a:xfrm>
              <a:off x="6048375" y="5324791"/>
              <a:ext cx="1029300" cy="192300"/>
            </a:xfrm>
            <a:prstGeom prst="rect">
              <a:avLst/>
            </a:prstGeom>
            <a:solidFill>
              <a:srgbClr val="C8EAFB"/>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50">
                  <a:solidFill>
                    <a:schemeClr val="dk1"/>
                  </a:solidFill>
                  <a:latin typeface="Calibri"/>
                  <a:ea typeface="Calibri"/>
                  <a:cs typeface="Calibri"/>
                  <a:sym typeface="Calibri"/>
                </a:rPr>
                <a:t>metadata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Naming</a:t>
            </a:r>
            <a:endParaRPr/>
          </a:p>
        </p:txBody>
      </p:sp>
      <p:sp>
        <p:nvSpPr>
          <p:cNvPr id="177" name="Google Shape;177;p20"/>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1000"/>
              </a:spcBef>
              <a:spcAft>
                <a:spcPts val="0"/>
              </a:spcAft>
              <a:buClr>
                <a:schemeClr val="dk1"/>
              </a:buClr>
              <a:buSzPts val="2800"/>
              <a:buChar char="•"/>
            </a:pPr>
            <a:r>
              <a:rPr lang="en-US"/>
              <a:t>Different file systems have different limitations/conventions for file names</a:t>
            </a:r>
            <a:endParaRPr/>
          </a:p>
          <a:p>
            <a:pPr indent="-292100" lvl="0" marL="228600" rtl="0" algn="l">
              <a:spcBef>
                <a:spcPts val="1000"/>
              </a:spcBef>
              <a:spcAft>
                <a:spcPts val="0"/>
              </a:spcAft>
              <a:buSzPts val="2800"/>
              <a:buChar char="•"/>
            </a:pPr>
            <a:r>
              <a:rPr lang="en-US"/>
              <a:t>File extensions</a:t>
            </a:r>
            <a:endParaRPr/>
          </a:p>
          <a:p>
            <a:pPr indent="-241934" lvl="0" marL="228600" rtl="0" algn="l">
              <a:lnSpc>
                <a:spcPct val="90000"/>
              </a:lnSpc>
              <a:spcBef>
                <a:spcPts val="1000"/>
              </a:spcBef>
              <a:spcAft>
                <a:spcPts val="0"/>
              </a:spcAft>
              <a:buClr>
                <a:schemeClr val="dk1"/>
              </a:buClr>
              <a:buSzPts val="2800"/>
              <a:buChar char="•"/>
            </a:pPr>
            <a:r>
              <a:rPr lang="en-US"/>
              <a:t>File name length</a:t>
            </a:r>
            <a:endParaRPr/>
          </a:p>
          <a:p>
            <a:pPr indent="-292100" lvl="1" marL="685800" rtl="0" algn="l">
              <a:lnSpc>
                <a:spcPct val="90000"/>
              </a:lnSpc>
              <a:spcBef>
                <a:spcPts val="1000"/>
              </a:spcBef>
              <a:spcAft>
                <a:spcPts val="0"/>
              </a:spcAft>
              <a:buClr>
                <a:schemeClr val="dk1"/>
              </a:buClr>
              <a:buSzPts val="2800"/>
              <a:buChar char="•"/>
            </a:pPr>
            <a:r>
              <a:rPr lang="en-US"/>
              <a:t>FAT: 8.3 characters (later extended to 255)</a:t>
            </a:r>
            <a:endParaRPr/>
          </a:p>
          <a:p>
            <a:pPr indent="-292100" lvl="1" marL="685800" rtl="0" algn="l">
              <a:lnSpc>
                <a:spcPct val="90000"/>
              </a:lnSpc>
              <a:spcBef>
                <a:spcPts val="1000"/>
              </a:spcBef>
              <a:spcAft>
                <a:spcPts val="0"/>
              </a:spcAft>
              <a:buClr>
                <a:schemeClr val="dk1"/>
              </a:buClr>
              <a:buSzPts val="2800"/>
              <a:buChar char="•"/>
            </a:pPr>
            <a:r>
              <a:rPr lang="en-US"/>
              <a:t>EXT4: 255 characters</a:t>
            </a:r>
            <a:endParaRPr/>
          </a:p>
          <a:p>
            <a:pPr indent="-241934" lvl="0" marL="228600" rtl="0" algn="l">
              <a:lnSpc>
                <a:spcPct val="90000"/>
              </a:lnSpc>
              <a:spcBef>
                <a:spcPts val="1000"/>
              </a:spcBef>
              <a:spcAft>
                <a:spcPts val="0"/>
              </a:spcAft>
              <a:buClr>
                <a:schemeClr val="dk1"/>
              </a:buClr>
              <a:buSzPts val="2800"/>
              <a:buChar char="•"/>
            </a:pPr>
            <a:r>
              <a:rPr lang="en-US"/>
              <a:t>Special characters in file names</a:t>
            </a:r>
            <a:endParaRPr/>
          </a:p>
          <a:p>
            <a:pPr indent="-292100" lvl="1" marL="685800" rtl="0" algn="l">
              <a:lnSpc>
                <a:spcPct val="90000"/>
              </a:lnSpc>
              <a:spcBef>
                <a:spcPts val="1000"/>
              </a:spcBef>
              <a:spcAft>
                <a:spcPts val="0"/>
              </a:spcAft>
              <a:buClr>
                <a:schemeClr val="dk1"/>
              </a:buClr>
              <a:buSzPts val="2800"/>
              <a:buChar char="•"/>
            </a:pPr>
            <a:r>
              <a:rPr lang="en-US"/>
              <a:t>FAT: No "*/:&lt;&gt;?\| and more</a:t>
            </a:r>
            <a:endParaRPr/>
          </a:p>
          <a:p>
            <a:pPr indent="-292100" lvl="1" marL="685800" rtl="0" algn="l">
              <a:lnSpc>
                <a:spcPct val="90000"/>
              </a:lnSpc>
              <a:spcBef>
                <a:spcPts val="1000"/>
              </a:spcBef>
              <a:spcAft>
                <a:spcPts val="0"/>
              </a:spcAft>
              <a:buClr>
                <a:schemeClr val="dk1"/>
              </a:buClr>
              <a:buSzPts val="2800"/>
              <a:buChar char="•"/>
            </a:pPr>
            <a:r>
              <a:rPr lang="en-US"/>
              <a:t>EXT4: No '\0' and '/' or the special names "." and ".."</a:t>
            </a:r>
            <a:endParaRPr/>
          </a:p>
          <a:p>
            <a:pPr indent="-241934" lvl="0" marL="228600" rtl="0" algn="l">
              <a:lnSpc>
                <a:spcPct val="90000"/>
              </a:lnSpc>
              <a:spcBef>
                <a:spcPts val="1000"/>
              </a:spcBef>
              <a:spcAft>
                <a:spcPts val="0"/>
              </a:spcAft>
              <a:buSzPts val="2800"/>
              <a:buChar char="•"/>
            </a:pPr>
            <a:r>
              <a:rPr lang="en-US"/>
              <a:t>Case sensitivity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File Extensions</a:t>
            </a:r>
            <a:endParaRPr/>
          </a:p>
        </p:txBody>
      </p:sp>
      <p:sp>
        <p:nvSpPr>
          <p:cNvPr id="184" name="Google Shape;184;p21"/>
          <p:cNvSpPr txBox="1"/>
          <p:nvPr>
            <p:ph idx="1" type="body"/>
          </p:nvPr>
        </p:nvSpPr>
        <p:spPr>
          <a:xfrm>
            <a:off x="628650" y="1825624"/>
            <a:ext cx="3705355" cy="4351339"/>
          </a:xfrm>
          <a:prstGeom prst="rect">
            <a:avLst/>
          </a:prstGeom>
          <a:noFill/>
          <a:ln>
            <a:noFill/>
          </a:ln>
        </p:spPr>
        <p:txBody>
          <a:bodyPr anchorCtr="0" anchor="t" bIns="45700" lIns="91425" spcFirstLastPara="1" rIns="91425" wrap="square" tIns="45700">
            <a:normAutofit/>
          </a:bodyPr>
          <a:lstStyle/>
          <a:p>
            <a:pPr indent="-292100" lvl="0" marL="228600" rtl="0" algn="l">
              <a:spcBef>
                <a:spcPts val="0"/>
              </a:spcBef>
              <a:spcAft>
                <a:spcPts val="0"/>
              </a:spcAft>
              <a:buSzPts val="2800"/>
              <a:buChar char="•"/>
            </a:pPr>
            <a:r>
              <a:rPr lang="en-US"/>
              <a:t>Windows</a:t>
            </a:r>
            <a:endParaRPr/>
          </a:p>
          <a:p>
            <a:pPr indent="-292100" lvl="1" marL="685800" rtl="0" algn="l">
              <a:spcBef>
                <a:spcPts val="0"/>
              </a:spcBef>
              <a:spcAft>
                <a:spcPts val="0"/>
              </a:spcAft>
              <a:buSzPts val="2800"/>
              <a:buChar char="•"/>
            </a:pPr>
            <a:r>
              <a:rPr lang="en-US"/>
              <a:t>Each extension corresponds to a file type → Determines how a file should be opened </a:t>
            </a:r>
            <a:endParaRPr/>
          </a:p>
          <a:p>
            <a:pPr indent="-241934" lvl="0" marL="228600" rtl="0" algn="l">
              <a:lnSpc>
                <a:spcPct val="90000"/>
              </a:lnSpc>
              <a:spcBef>
                <a:spcPts val="0"/>
              </a:spcBef>
              <a:spcAft>
                <a:spcPts val="0"/>
              </a:spcAft>
              <a:buClr>
                <a:schemeClr val="dk1"/>
              </a:buClr>
              <a:buSzPts val="2800"/>
              <a:buChar char="•"/>
            </a:pPr>
            <a:r>
              <a:rPr lang="en-US"/>
              <a:t>Unix</a:t>
            </a:r>
            <a:endParaRPr/>
          </a:p>
          <a:p>
            <a:pPr indent="-292100" lvl="1" marL="685800" rtl="0" algn="l">
              <a:lnSpc>
                <a:spcPct val="90000"/>
              </a:lnSpc>
              <a:spcBef>
                <a:spcPts val="0"/>
              </a:spcBef>
              <a:spcAft>
                <a:spcPts val="0"/>
              </a:spcAft>
              <a:buClr>
                <a:schemeClr val="dk1"/>
              </a:buClr>
              <a:buSzPts val="2800"/>
              <a:buChar char="•"/>
            </a:pPr>
            <a:r>
              <a:rPr lang="en-US"/>
              <a:t>Extensions are just conventions → Sometimes determine how a file should be opened </a:t>
            </a:r>
            <a:endParaRPr/>
          </a:p>
        </p:txBody>
      </p:sp>
      <p:pic>
        <p:nvPicPr>
          <p:cNvPr id="185" name="Google Shape;185;p21"/>
          <p:cNvPicPr preferRelativeResize="0"/>
          <p:nvPr/>
        </p:nvPicPr>
        <p:blipFill rotWithShape="1">
          <a:blip r:embed="rId3">
            <a:alphaModFix/>
          </a:blip>
          <a:srcRect b="0" l="0" r="0" t="0"/>
          <a:stretch/>
        </p:blipFill>
        <p:spPr>
          <a:xfrm>
            <a:off x="4244133" y="2246384"/>
            <a:ext cx="4560529" cy="3227490"/>
          </a:xfrm>
          <a:prstGeom prst="rect">
            <a:avLst/>
          </a:prstGeom>
          <a:noFill/>
          <a:ln>
            <a:noFill/>
          </a:ln>
        </p:spPr>
      </p:pic>
      <p:sp>
        <p:nvSpPr>
          <p:cNvPr id="186" name="Google Shape;186;p21"/>
          <p:cNvSpPr/>
          <p:nvPr/>
        </p:nvSpPr>
        <p:spPr>
          <a:xfrm>
            <a:off x="4244133" y="5525302"/>
            <a:ext cx="45346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Some typical file extensions. (MOS Figure 4-1.)</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